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av" ContentType="audio/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99" r:id="rId1"/>
  </p:sldMasterIdLst>
  <p:notesMasterIdLst>
    <p:notesMasterId r:id="rId61"/>
  </p:notesMasterIdLst>
  <p:handoutMasterIdLst>
    <p:handoutMasterId r:id="rId62"/>
  </p:handoutMasterIdLst>
  <p:sldIdLst>
    <p:sldId id="256" r:id="rId2"/>
    <p:sldId id="257" r:id="rId3"/>
    <p:sldId id="258" r:id="rId4"/>
    <p:sldId id="260" r:id="rId5"/>
    <p:sldId id="261" r:id="rId6"/>
    <p:sldId id="262" r:id="rId7"/>
    <p:sldId id="31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312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313" r:id="rId25"/>
    <p:sldId id="278" r:id="rId26"/>
    <p:sldId id="279" r:id="rId27"/>
    <p:sldId id="280" r:id="rId28"/>
    <p:sldId id="321" r:id="rId29"/>
    <p:sldId id="322" r:id="rId30"/>
    <p:sldId id="323" r:id="rId31"/>
    <p:sldId id="314" r:id="rId32"/>
    <p:sldId id="320" r:id="rId33"/>
    <p:sldId id="281" r:id="rId34"/>
    <p:sldId id="282" r:id="rId35"/>
    <p:sldId id="324" r:id="rId36"/>
    <p:sldId id="325" r:id="rId37"/>
    <p:sldId id="326" r:id="rId38"/>
    <p:sldId id="327" r:id="rId39"/>
    <p:sldId id="328" r:id="rId40"/>
    <p:sldId id="331" r:id="rId41"/>
    <p:sldId id="333" r:id="rId42"/>
    <p:sldId id="334" r:id="rId43"/>
    <p:sldId id="284" r:id="rId44"/>
    <p:sldId id="285" r:id="rId45"/>
    <p:sldId id="316" r:id="rId46"/>
    <p:sldId id="286" r:id="rId47"/>
    <p:sldId id="287" r:id="rId48"/>
    <p:sldId id="317" r:id="rId49"/>
    <p:sldId id="289" r:id="rId50"/>
    <p:sldId id="290" r:id="rId51"/>
    <p:sldId id="291" r:id="rId52"/>
    <p:sldId id="293" r:id="rId53"/>
    <p:sldId id="292" r:id="rId54"/>
    <p:sldId id="294" r:id="rId55"/>
    <p:sldId id="309" r:id="rId56"/>
    <p:sldId id="335" r:id="rId57"/>
    <p:sldId id="336" r:id="rId58"/>
    <p:sldId id="337" r:id="rId59"/>
    <p:sldId id="338" r:id="rId60"/>
  </p:sldIdLst>
  <p:sldSz cx="9144000" cy="6858000" type="screen4x3"/>
  <p:notesSz cx="6858000" cy="9144000"/>
  <p:embeddedFontLst>
    <p:embeddedFont>
      <p:font typeface="Arial Black" panose="020B0A04020102020204" pitchFamily="34" charset="0"/>
      <p:bold r:id="rId63"/>
    </p:embeddedFont>
  </p:embeddedFontLst>
  <p:defaultTextStyle>
    <a:defPPr>
      <a:defRPr lang="it-IT"/>
    </a:defPPr>
    <a:lvl1pPr algn="l" rtl="0" fontAlgn="base">
      <a:spcBef>
        <a:spcPct val="20000"/>
      </a:spcBef>
      <a:spcAft>
        <a:spcPct val="0"/>
      </a:spcAft>
      <a:buClr>
        <a:schemeClr val="bg2"/>
      </a:buClr>
      <a:buSzPct val="70000"/>
      <a:buFont typeface="Wingdings" pitchFamily="2" charset="2"/>
      <a:defRPr sz="23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lr>
        <a:schemeClr val="bg2"/>
      </a:buClr>
      <a:buSzPct val="70000"/>
      <a:buFont typeface="Wingdings" pitchFamily="2" charset="2"/>
      <a:defRPr sz="23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lr>
        <a:schemeClr val="bg2"/>
      </a:buClr>
      <a:buSzPct val="70000"/>
      <a:buFont typeface="Wingdings" pitchFamily="2" charset="2"/>
      <a:defRPr sz="23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lr>
        <a:schemeClr val="bg2"/>
      </a:buClr>
      <a:buSzPct val="70000"/>
      <a:buFont typeface="Wingdings" pitchFamily="2" charset="2"/>
      <a:defRPr sz="23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lr>
        <a:schemeClr val="bg2"/>
      </a:buClr>
      <a:buSzPct val="70000"/>
      <a:buFont typeface="Wingdings" pitchFamily="2" charset="2"/>
      <a:defRPr sz="23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3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3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3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3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00CC99"/>
    <a:srgbClr val="000099"/>
    <a:srgbClr val="66CCFF"/>
    <a:srgbClr val="800080"/>
    <a:srgbClr val="00FF00"/>
    <a:srgbClr val="9933FF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 autoAdjust="0"/>
    <p:restoredTop sz="99828" autoAdjust="0"/>
  </p:normalViewPr>
  <p:slideViewPr>
    <p:cSldViewPr>
      <p:cViewPr varScale="1">
        <p:scale>
          <a:sx n="92" d="100"/>
          <a:sy n="92" d="100"/>
        </p:scale>
        <p:origin x="1651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104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57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57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pPr>
              <a:defRPr/>
            </a:pPr>
            <a:fld id="{DE4E3972-7E99-40A4-BA49-F409E3FA1079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3822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2088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58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89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2089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2089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pPr>
              <a:defRPr/>
            </a:pPr>
            <a:fld id="{B6E89D7D-1D7C-410B-B084-360A44F72603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51704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782638" y="739775"/>
            <a:ext cx="7656512" cy="5089525"/>
          </a:xfrm>
          <a:prstGeom prst="roundRect">
            <a:avLst>
              <a:gd name="adj" fmla="val 0"/>
            </a:avLst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3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3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3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3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itchFamily="2" charset="2"/>
              <a:defRPr sz="23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itchFamily="2" charset="2"/>
              <a:defRPr sz="23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itchFamily="2" charset="2"/>
              <a:defRPr sz="23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itchFamily="2" charset="2"/>
              <a:defRPr sz="23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it-IT" altLang="it-IT" sz="2400">
              <a:latin typeface="Times New Roman" pitchFamily="18" charset="0"/>
            </a:endParaRP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white">
          <a:xfrm>
            <a:off x="882650" y="835025"/>
            <a:ext cx="7435850" cy="489743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CCCC99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3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3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3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3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itchFamily="2" charset="2"/>
              <a:defRPr sz="23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itchFamily="2" charset="2"/>
              <a:defRPr sz="23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itchFamily="2" charset="2"/>
              <a:defRPr sz="23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itchFamily="2" charset="2"/>
              <a:defRPr sz="23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it-IT" altLang="it-IT" sz="2400">
              <a:latin typeface="Times New Roman" pitchFamily="18" charset="0"/>
            </a:endParaRP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blackWhite">
          <a:xfrm>
            <a:off x="1743075" y="3387725"/>
            <a:ext cx="5641975" cy="201453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88900">
            <a:solidFill>
              <a:srgbClr val="009999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3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3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3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3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itchFamily="2" charset="2"/>
              <a:defRPr sz="23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itchFamily="2" charset="2"/>
              <a:defRPr sz="23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itchFamily="2" charset="2"/>
              <a:defRPr sz="23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itchFamily="2" charset="2"/>
              <a:defRPr sz="23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it-IT" altLang="it-IT" sz="1800"/>
          </a:p>
        </p:txBody>
      </p:sp>
      <p:sp>
        <p:nvSpPr>
          <p:cNvPr id="15565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163638" y="904875"/>
            <a:ext cx="6850062" cy="1997075"/>
          </a:xfrm>
        </p:spPr>
        <p:txBody>
          <a:bodyPr anchor="ctr" anchorCtr="1"/>
          <a:lstStyle>
            <a:lvl1pPr algn="ctr">
              <a:defRPr sz="3500" i="1">
                <a:solidFill>
                  <a:srgbClr val="000099"/>
                </a:solidFill>
              </a:defRPr>
            </a:lvl1pPr>
          </a:lstStyle>
          <a:p>
            <a:pPr lvl="0"/>
            <a:r>
              <a:rPr lang="it-IT" noProof="0"/>
              <a:t>Fare clic per modificare lo stile del titolo</a:t>
            </a:r>
          </a:p>
        </p:txBody>
      </p:sp>
      <p:sp>
        <p:nvSpPr>
          <p:cNvPr id="1556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006600" y="3571875"/>
            <a:ext cx="5013672" cy="1677988"/>
          </a:xfrm>
        </p:spPr>
        <p:txBody>
          <a:bodyPr anchor="ctr"/>
          <a:lstStyle>
            <a:lvl1pPr marL="0" indent="0" algn="ctr">
              <a:buFont typeface="Wingdings" pitchFamily="2" charset="2"/>
              <a:buNone/>
              <a:defRPr sz="2800"/>
            </a:lvl1pPr>
          </a:lstStyle>
          <a:p>
            <a:pPr lvl="0"/>
            <a:r>
              <a:rPr lang="it-IT" noProof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331005840"/>
      </p:ext>
    </p:extLst>
  </p:cSld>
  <p:clrMapOvr>
    <a:masterClrMapping/>
  </p:clrMapOvr>
  <p:transition>
    <p:dissolve/>
    <p:sndAc>
      <p:stSnd>
        <p:snd r:embed="rId1" name="click.wav"/>
      </p:stSnd>
    </p:sndAc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858000" y="6400800"/>
            <a:ext cx="16002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4931433"/>
      </p:ext>
    </p:extLst>
  </p:cSld>
  <p:clrMapOvr>
    <a:masterClrMapping/>
  </p:clrMapOvr>
  <p:transition>
    <p:dissolve/>
    <p:sndAc>
      <p:stSnd>
        <p:snd r:embed="rId1" name="click.wav"/>
      </p:stSnd>
    </p:sndAc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534150" y="533400"/>
            <a:ext cx="1924050" cy="5410200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762000" y="533400"/>
            <a:ext cx="5619750" cy="5410200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858000" y="6400800"/>
            <a:ext cx="16002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8937492"/>
      </p:ext>
    </p:extLst>
  </p:cSld>
  <p:clrMapOvr>
    <a:masterClrMapping/>
  </p:clrMapOvr>
  <p:transition>
    <p:dissolve/>
    <p:sndAc>
      <p:stSnd>
        <p:snd r:embed="rId1" name="click.wav"/>
      </p:stSnd>
    </p:sndAc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62000" y="533400"/>
            <a:ext cx="7696200" cy="1143000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762000" y="1905000"/>
            <a:ext cx="3771900" cy="403860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86300" y="1905000"/>
            <a:ext cx="3771900" cy="403860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858000" y="6400800"/>
            <a:ext cx="16002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126218"/>
      </p:ext>
    </p:extLst>
  </p:cSld>
  <p:clrMapOvr>
    <a:masterClrMapping/>
  </p:clrMapOvr>
  <p:transition>
    <p:dissolve/>
    <p:sndAc>
      <p:stSnd>
        <p:snd r:embed="rId1" name="click.wav"/>
      </p:stSnd>
    </p:sndAc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olo, testo e 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62000" y="533400"/>
            <a:ext cx="7696200" cy="1143000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762000" y="1905000"/>
            <a:ext cx="3771900" cy="403860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quarter" idx="2"/>
          </p:nvPr>
        </p:nvSpPr>
        <p:spPr>
          <a:xfrm>
            <a:off x="4686300" y="1905000"/>
            <a:ext cx="3771900" cy="194310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contenuto 4"/>
          <p:cNvSpPr>
            <a:spLocks noGrp="1"/>
          </p:cNvSpPr>
          <p:nvPr>
            <p:ph sz="quarter" idx="3"/>
          </p:nvPr>
        </p:nvSpPr>
        <p:spPr>
          <a:xfrm>
            <a:off x="4686300" y="4000500"/>
            <a:ext cx="3771900" cy="194310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858000" y="6400800"/>
            <a:ext cx="16002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5853912"/>
      </p:ext>
    </p:extLst>
  </p:cSld>
  <p:clrMapOvr>
    <a:masterClrMapping/>
  </p:clrMapOvr>
  <p:transition>
    <p:dissolve/>
    <p:sndAc>
      <p:stSnd>
        <p:snd r:embed="rId1" name="click.wav"/>
      </p:stSnd>
    </p:sndAc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1_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62000" y="533400"/>
            <a:ext cx="7696200" cy="1143000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762000" y="1905000"/>
            <a:ext cx="3771900" cy="4619625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86300" y="1905000"/>
            <a:ext cx="3771900" cy="4619625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475512389"/>
      </p:ext>
    </p:extLst>
  </p:cSld>
  <p:clrMapOvr>
    <a:masterClrMapping/>
  </p:clrMapOvr>
  <p:transition>
    <p:dissolve/>
    <p:sndAc>
      <p:stSnd>
        <p:snd r:embed="rId1" name="click.wav"/>
      </p:stSnd>
    </p:sndAc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2379259"/>
      </p:ext>
    </p:extLst>
  </p:cSld>
  <p:clrMapOvr>
    <a:masterClrMapping/>
  </p:clrMapOvr>
  <p:transition>
    <p:dissolve/>
    <p:sndAc>
      <p:stSnd>
        <p:snd r:embed="rId1" name="click.wav"/>
      </p:stSnd>
    </p:sndAc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858000" y="6400800"/>
            <a:ext cx="16002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3147390"/>
      </p:ext>
    </p:extLst>
  </p:cSld>
  <p:clrMapOvr>
    <a:masterClrMapping/>
  </p:clrMapOvr>
  <p:transition>
    <p:dissolve/>
    <p:sndAc>
      <p:stSnd>
        <p:snd r:embed="rId1" name="click.wav"/>
      </p:stSnd>
    </p:sndAc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762000" y="1905000"/>
            <a:ext cx="37719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86300" y="1905000"/>
            <a:ext cx="37719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858000" y="6400800"/>
            <a:ext cx="16002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0230453"/>
      </p:ext>
    </p:extLst>
  </p:cSld>
  <p:clrMapOvr>
    <a:masterClrMapping/>
  </p:clrMapOvr>
  <p:transition>
    <p:dissolve/>
    <p:sndAc>
      <p:stSnd>
        <p:snd r:embed="rId1" name="click.wav"/>
      </p:stSnd>
    </p:sndAc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858000" y="6400800"/>
            <a:ext cx="16002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2293934"/>
      </p:ext>
    </p:extLst>
  </p:cSld>
  <p:clrMapOvr>
    <a:masterClrMapping/>
  </p:clrMapOvr>
  <p:transition>
    <p:dissolve/>
    <p:sndAc>
      <p:stSnd>
        <p:snd r:embed="rId1" name="click.wav"/>
      </p:stSnd>
    </p:sndAc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858000" y="6400800"/>
            <a:ext cx="16002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717438"/>
      </p:ext>
    </p:extLst>
  </p:cSld>
  <p:clrMapOvr>
    <a:masterClrMapping/>
  </p:clrMapOvr>
  <p:transition>
    <p:dissolve/>
    <p:sndAc>
      <p:stSnd>
        <p:snd r:embed="rId1" name="click.wav"/>
      </p:stSnd>
    </p:sndAc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858000" y="6400800"/>
            <a:ext cx="16002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3862049"/>
      </p:ext>
    </p:extLst>
  </p:cSld>
  <p:clrMapOvr>
    <a:masterClrMapping/>
  </p:clrMapOvr>
  <p:transition>
    <p:dissolve/>
    <p:sndAc>
      <p:stSnd>
        <p:snd r:embed="rId1" name="click.wav"/>
      </p:stSnd>
    </p:sndAc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858000" y="6400800"/>
            <a:ext cx="16002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7176295"/>
      </p:ext>
    </p:extLst>
  </p:cSld>
  <p:clrMapOvr>
    <a:masterClrMapping/>
  </p:clrMapOvr>
  <p:transition>
    <p:dissolve/>
    <p:sndAc>
      <p:stSnd>
        <p:snd r:embed="rId1" name="click.wav"/>
      </p:stSnd>
    </p:sndAc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858000" y="6400800"/>
            <a:ext cx="16002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5261096"/>
      </p:ext>
    </p:extLst>
  </p:cSld>
  <p:clrMapOvr>
    <a:masterClrMapping/>
  </p:clrMapOvr>
  <p:transition>
    <p:dissolve/>
    <p:sndAc>
      <p:stSnd>
        <p:snd r:embed="rId1" name="click.wav"/>
      </p:stSnd>
    </p:sndAc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533400"/>
            <a:ext cx="7696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lo stile del titolo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1905000"/>
            <a:ext cx="7696200" cy="461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grpSp>
        <p:nvGrpSpPr>
          <p:cNvPr id="1028" name="Group 7"/>
          <p:cNvGrpSpPr>
            <a:grpSpLocks/>
          </p:cNvGrpSpPr>
          <p:nvPr/>
        </p:nvGrpSpPr>
        <p:grpSpPr bwMode="auto">
          <a:xfrm>
            <a:off x="168275" y="228600"/>
            <a:ext cx="8823325" cy="6440488"/>
            <a:chOff x="106" y="144"/>
            <a:chExt cx="5558" cy="3840"/>
          </a:xfrm>
        </p:grpSpPr>
        <p:sp>
          <p:nvSpPr>
            <p:cNvPr id="1029" name="AutoShape 8"/>
            <p:cNvSpPr>
              <a:spLocks noChangeArrowheads="1"/>
            </p:cNvSpPr>
            <p:nvPr/>
          </p:nvSpPr>
          <p:spPr bwMode="auto">
            <a:xfrm>
              <a:off x="106" y="144"/>
              <a:ext cx="5558" cy="3840"/>
            </a:xfrm>
            <a:prstGeom prst="roundRect">
              <a:avLst>
                <a:gd name="adj" fmla="val 0"/>
              </a:avLst>
            </a:prstGeom>
            <a:noFill/>
            <a:ln w="28575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3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3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3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3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3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0000"/>
                <a:buFont typeface="Wingdings" pitchFamily="2" charset="2"/>
                <a:defRPr sz="23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0000"/>
                <a:buFont typeface="Wingdings" pitchFamily="2" charset="2"/>
                <a:defRPr sz="23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0000"/>
                <a:buFont typeface="Wingdings" pitchFamily="2" charset="2"/>
                <a:defRPr sz="23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0000"/>
                <a:buFont typeface="Wingdings" pitchFamily="2" charset="2"/>
                <a:defRPr sz="23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it-IT" altLang="it-IT" sz="2400">
                <a:latin typeface="Times New Roman" pitchFamily="18" charset="0"/>
              </a:endParaRPr>
            </a:p>
          </p:txBody>
        </p:sp>
        <p:sp>
          <p:nvSpPr>
            <p:cNvPr id="1030" name="Line 9"/>
            <p:cNvSpPr>
              <a:spLocks noChangeShapeType="1"/>
            </p:cNvSpPr>
            <p:nvPr/>
          </p:nvSpPr>
          <p:spPr bwMode="auto">
            <a:xfrm>
              <a:off x="480" y="1077"/>
              <a:ext cx="4848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9" r:id="rId1"/>
    <p:sldLayoutId id="2147484087" r:id="rId2"/>
    <p:sldLayoutId id="2147484090" r:id="rId3"/>
    <p:sldLayoutId id="2147484091" r:id="rId4"/>
    <p:sldLayoutId id="2147484092" r:id="rId5"/>
    <p:sldLayoutId id="2147484093" r:id="rId6"/>
    <p:sldLayoutId id="2147484094" r:id="rId7"/>
    <p:sldLayoutId id="2147484095" r:id="rId8"/>
    <p:sldLayoutId id="2147484096" r:id="rId9"/>
    <p:sldLayoutId id="2147484097" r:id="rId10"/>
    <p:sldLayoutId id="2147484098" r:id="rId11"/>
    <p:sldLayoutId id="2147484099" r:id="rId12"/>
    <p:sldLayoutId id="2147484100" r:id="rId13"/>
    <p:sldLayoutId id="2147484088" r:id="rId14"/>
  </p:sldLayoutIdLst>
  <p:transition>
    <p:dissolve/>
    <p:sndAc>
      <p:stSnd>
        <p:snd r:embed="rId16" name="click.wav"/>
      </p:stSnd>
    </p:sndAc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>
          <a:solidFill>
            <a:srgbClr val="00999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300">
          <a:solidFill>
            <a:srgbClr val="009999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300">
          <a:solidFill>
            <a:srgbClr val="009999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300">
          <a:solidFill>
            <a:srgbClr val="009999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300">
          <a:solidFill>
            <a:srgbClr val="009999"/>
          </a:solidFill>
          <a:latin typeface="Arial Black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l"/>
        <a:defRPr sz="3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50000"/>
        <a:buChar char="•"/>
        <a:defRPr sz="26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50000"/>
        <a:buChar char="•"/>
        <a:defRPr sz="22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5000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it-IT" altLang="it-IT"/>
              <a:t>Unità di apprendimento 1</a:t>
            </a:r>
          </a:p>
        </p:txBody>
      </p:sp>
      <p:sp>
        <p:nvSpPr>
          <p:cNvPr id="14339" name="Rectangle 23"/>
          <p:cNvSpPr>
            <a:spLocks noGrp="1" noChangeArrowheads="1"/>
          </p:cNvSpPr>
          <p:nvPr>
            <p:ph type="subTitle" idx="1"/>
          </p:nvPr>
        </p:nvSpPr>
        <p:spPr>
          <a:xfrm>
            <a:off x="2006600" y="3571875"/>
            <a:ext cx="5013325" cy="1677988"/>
          </a:xfrm>
        </p:spPr>
        <p:txBody>
          <a:bodyPr/>
          <a:lstStyle/>
          <a:p>
            <a:r>
              <a:rPr lang="it-IT" altLang="it-IT" dirty="0"/>
              <a:t>La Rappresentazione delle informazioni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04DB6D5-758A-6595-2BBA-8E0F83561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463" y="5956705"/>
            <a:ext cx="655073" cy="828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E59CC9-7247-2A5E-1AF3-7165DD164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237312"/>
            <a:ext cx="1929589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dissolve/>
    <p:sndAc>
      <p:stSnd>
        <p:snd r:embed="rId2" name="click.wav"/>
      </p:stSnd>
    </p:sndAc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55650" y="333375"/>
            <a:ext cx="7696200" cy="1143000"/>
          </a:xfrm>
        </p:spPr>
        <p:txBody>
          <a:bodyPr/>
          <a:lstStyle/>
          <a:p>
            <a:pPr eaLnBrk="1" hangingPunct="1"/>
            <a:r>
              <a:rPr lang="it-IT" dirty="0"/>
              <a:t>Immagini digitali: bianco e nero</a:t>
            </a:r>
            <a:endParaRPr lang="it-IT" altLang="it-IT" dirty="0"/>
          </a:p>
        </p:txBody>
      </p:sp>
      <p:sp>
        <p:nvSpPr>
          <p:cNvPr id="176131" name="Rectangle 3"/>
          <p:cNvSpPr>
            <a:spLocks noGrp="1" noChangeArrowheads="1"/>
          </p:cNvSpPr>
          <p:nvPr>
            <p:ph idx="1"/>
          </p:nvPr>
        </p:nvSpPr>
        <p:spPr>
          <a:xfrm>
            <a:off x="683568" y="3573017"/>
            <a:ext cx="8352928" cy="1872208"/>
          </a:xfrm>
        </p:spPr>
        <p:txBody>
          <a:bodyPr/>
          <a:lstStyle/>
          <a:p>
            <a:r>
              <a:rPr lang="it-IT" sz="2400" dirty="0"/>
              <a:t>Codifichiamo ogni singolo pixel con un bit, in modo da assegnare:</a:t>
            </a:r>
          </a:p>
          <a:p>
            <a:pPr lvl="1"/>
            <a:r>
              <a:rPr lang="it-IT" sz="2400" dirty="0">
                <a:solidFill>
                  <a:srgbClr val="FF0000"/>
                </a:solidFill>
              </a:rPr>
              <a:t>0</a:t>
            </a:r>
            <a:r>
              <a:rPr lang="it-IT" sz="2400" dirty="0"/>
              <a:t> se nel pixel il colore predominante è il </a:t>
            </a:r>
            <a:r>
              <a:rPr lang="it-IT" sz="2400" dirty="0">
                <a:solidFill>
                  <a:srgbClr val="FF0000"/>
                </a:solidFill>
              </a:rPr>
              <a:t>bianco</a:t>
            </a:r>
            <a:r>
              <a:rPr lang="it-IT" sz="2400" dirty="0"/>
              <a:t>;</a:t>
            </a:r>
          </a:p>
          <a:p>
            <a:pPr lvl="1"/>
            <a:r>
              <a:rPr lang="it-IT" sz="2400" dirty="0">
                <a:solidFill>
                  <a:srgbClr val="FF0000"/>
                </a:solidFill>
              </a:rPr>
              <a:t>1</a:t>
            </a:r>
            <a:r>
              <a:rPr lang="it-IT" sz="2400" dirty="0"/>
              <a:t> se nel pixel il colore predominante è il </a:t>
            </a:r>
            <a:r>
              <a:rPr lang="it-IT" sz="2400" dirty="0">
                <a:solidFill>
                  <a:srgbClr val="FF0000"/>
                </a:solidFill>
              </a:rPr>
              <a:t>nero</a:t>
            </a:r>
            <a:r>
              <a:rPr lang="it-IT" sz="2400" dirty="0"/>
              <a:t>.</a:t>
            </a:r>
            <a:endParaRPr lang="it-IT" sz="2400" b="1" dirty="0">
              <a:solidFill>
                <a:srgbClr val="00B05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060848"/>
            <a:ext cx="6766952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5157192"/>
            <a:ext cx="2376264" cy="14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3118974"/>
      </p:ext>
    </p:extLst>
  </p:cSld>
  <p:clrMapOvr>
    <a:masterClrMapping/>
  </p:clrMapOvr>
  <p:transition>
    <p:dissolve/>
    <p:sndAc>
      <p:stSnd>
        <p:snd r:embed="rId2" name="click.wav"/>
      </p:stSnd>
    </p:sndAc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55650" y="333375"/>
            <a:ext cx="7696200" cy="1143000"/>
          </a:xfrm>
        </p:spPr>
        <p:txBody>
          <a:bodyPr/>
          <a:lstStyle/>
          <a:p>
            <a:pPr eaLnBrk="1" hangingPunct="1"/>
            <a:r>
              <a:rPr lang="it-IT" dirty="0"/>
              <a:t>Immagini digitali: bianco e nero</a:t>
            </a:r>
            <a:endParaRPr lang="it-IT" altLang="it-IT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916832"/>
            <a:ext cx="2376264" cy="14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762000" y="3388957"/>
            <a:ext cx="7696200" cy="337172"/>
          </a:xfrm>
        </p:spPr>
        <p:txBody>
          <a:bodyPr/>
          <a:lstStyle/>
          <a:p>
            <a:r>
              <a:rPr lang="it-IT" dirty="0"/>
              <a:t>Stabiliamo ora un ordinamento tra i pixel in modo da salvare l’immagine come una sequenza di bit per poi poterla ripristinare identica ed otteniamo: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5445224"/>
            <a:ext cx="6242692" cy="699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60452"/>
      </p:ext>
    </p:extLst>
  </p:cSld>
  <p:clrMapOvr>
    <a:masterClrMapping/>
  </p:clrMapOvr>
  <p:transition>
    <p:dissolve/>
    <p:sndAc>
      <p:stSnd>
        <p:snd r:embed="rId2" name="click.wav"/>
      </p:stSnd>
    </p:sndAc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55650" y="333375"/>
            <a:ext cx="7696200" cy="1143000"/>
          </a:xfrm>
        </p:spPr>
        <p:txBody>
          <a:bodyPr/>
          <a:lstStyle/>
          <a:p>
            <a:pPr eaLnBrk="1" hangingPunct="1"/>
            <a:r>
              <a:rPr lang="it-IT" dirty="0"/>
              <a:t>Immagini digitali: bianco e nero</a:t>
            </a:r>
            <a:endParaRPr lang="it-IT" altLang="it-IT" dirty="0"/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762000" y="1988840"/>
            <a:ext cx="7696200" cy="1737289"/>
          </a:xfrm>
        </p:spPr>
        <p:txBody>
          <a:bodyPr/>
          <a:lstStyle/>
          <a:p>
            <a:r>
              <a:rPr lang="it-IT" dirty="0"/>
              <a:t>Effettuiamo ora il procedimento inverso, cioè dall’immagine memorizzata in bit ricostruiamo l’immagine nella griglia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434435"/>
            <a:ext cx="6480720" cy="1640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ttangolo 2"/>
          <p:cNvSpPr/>
          <p:nvPr/>
        </p:nvSpPr>
        <p:spPr>
          <a:xfrm>
            <a:off x="251520" y="5157192"/>
            <a:ext cx="8677472" cy="87100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it-IT" dirty="0"/>
              <a:t>nella I codifica abbiamo una griglia composta con 7 × 4 = 28 bit</a:t>
            </a:r>
          </a:p>
          <a:p>
            <a:r>
              <a:rPr lang="it-IT" dirty="0"/>
              <a:t>nella II codifica abbiamo una griglia composta da 14 × 8 = 112 bit</a:t>
            </a:r>
          </a:p>
        </p:txBody>
      </p:sp>
    </p:spTree>
    <p:extLst>
      <p:ext uri="{BB962C8B-B14F-4D97-AF65-F5344CB8AC3E}">
        <p14:creationId xmlns:p14="http://schemas.microsoft.com/office/powerpoint/2010/main" val="497359320"/>
      </p:ext>
    </p:extLst>
  </p:cSld>
  <p:clrMapOvr>
    <a:masterClrMapping/>
  </p:clrMapOvr>
  <p:transition>
    <p:dissolve/>
    <p:sndAc>
      <p:stSnd>
        <p:snd r:embed="rId2" name="click.wav"/>
      </p:stSnd>
    </p:sndAc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55650" y="333375"/>
            <a:ext cx="7696200" cy="1143000"/>
          </a:xfrm>
        </p:spPr>
        <p:txBody>
          <a:bodyPr/>
          <a:lstStyle/>
          <a:p>
            <a:pPr eaLnBrk="1" hangingPunct="1"/>
            <a:r>
              <a:rPr lang="it-IT" dirty="0"/>
              <a:t>Immagini digitali: bianco e nero</a:t>
            </a:r>
            <a:endParaRPr lang="it-IT" altLang="it-IT" dirty="0"/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467544" y="1988841"/>
            <a:ext cx="8202488" cy="1152128"/>
          </a:xfrm>
          <a:solidFill>
            <a:schemeClr val="accent2"/>
          </a:solidFill>
        </p:spPr>
        <p:txBody>
          <a:bodyPr/>
          <a:lstStyle/>
          <a:p>
            <a:r>
              <a:rPr lang="it-IT" sz="2800" dirty="0"/>
              <a:t>All’aumentare del numero di pixel aumenta la </a:t>
            </a:r>
            <a:r>
              <a:rPr lang="it-IT" sz="2800" dirty="0">
                <a:solidFill>
                  <a:srgbClr val="FF0000"/>
                </a:solidFill>
              </a:rPr>
              <a:t>qualità dell’immagine</a:t>
            </a:r>
            <a:r>
              <a:rPr lang="it-IT" sz="2800" dirty="0"/>
              <a:t>.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501008"/>
            <a:ext cx="8592955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ttangolo 3"/>
          <p:cNvSpPr/>
          <p:nvPr/>
        </p:nvSpPr>
        <p:spPr>
          <a:xfrm>
            <a:off x="539552" y="5013176"/>
            <a:ext cx="763284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In generale si usano multipli dei pixel come il Megapixel (= 1 milione di pixel).</a:t>
            </a:r>
          </a:p>
        </p:txBody>
      </p:sp>
    </p:spTree>
    <p:extLst>
      <p:ext uri="{BB962C8B-B14F-4D97-AF65-F5344CB8AC3E}">
        <p14:creationId xmlns:p14="http://schemas.microsoft.com/office/powerpoint/2010/main" val="96630868"/>
      </p:ext>
    </p:extLst>
  </p:cSld>
  <p:clrMapOvr>
    <a:masterClrMapping/>
  </p:clrMapOvr>
  <p:transition>
    <p:dissolve/>
    <p:sndAc>
      <p:stSnd>
        <p:snd r:embed="rId2" name="click.wav"/>
      </p:stSnd>
    </p:sndAc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55650" y="333375"/>
            <a:ext cx="7696200" cy="1143000"/>
          </a:xfrm>
        </p:spPr>
        <p:txBody>
          <a:bodyPr/>
          <a:lstStyle/>
          <a:p>
            <a:pPr eaLnBrk="1" hangingPunct="1"/>
            <a:r>
              <a:rPr lang="it-IT" dirty="0"/>
              <a:t>Immagini digitali: livelli di grigio</a:t>
            </a:r>
            <a:endParaRPr lang="it-IT" alt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67544" y="1905000"/>
            <a:ext cx="8424936" cy="4619625"/>
          </a:xfrm>
        </p:spPr>
        <p:txBody>
          <a:bodyPr/>
          <a:lstStyle/>
          <a:p>
            <a:r>
              <a:rPr lang="it-IT" dirty="0"/>
              <a:t>Assegnando </a:t>
            </a:r>
            <a:r>
              <a:rPr lang="it-IT" dirty="0">
                <a:solidFill>
                  <a:srgbClr val="000099"/>
                </a:solidFill>
              </a:rPr>
              <a:t>un bit a ogni pixel </a:t>
            </a:r>
            <a:r>
              <a:rPr lang="it-IT" dirty="0"/>
              <a:t>è possibile codificare solo immagini senza tonalità: il pixel o è bianco o è nero. </a:t>
            </a:r>
          </a:p>
          <a:p>
            <a:r>
              <a:rPr lang="it-IT" dirty="0"/>
              <a:t>Per poter rappresentare anche i grigi e quindi l’insieme dei “</a:t>
            </a:r>
            <a:r>
              <a:rPr lang="it-IT" dirty="0">
                <a:solidFill>
                  <a:srgbClr val="0000CC"/>
                </a:solidFill>
              </a:rPr>
              <a:t>livelli di chiaroscuro</a:t>
            </a:r>
            <a:r>
              <a:rPr lang="it-IT" dirty="0"/>
              <a:t>” è necessario utilizzare più bit per ogni pixel:</a:t>
            </a:r>
          </a:p>
          <a:p>
            <a:pPr lvl="1"/>
            <a:r>
              <a:rPr lang="it-IT" dirty="0"/>
              <a:t>con </a:t>
            </a:r>
            <a:r>
              <a:rPr lang="it-IT" dirty="0">
                <a:solidFill>
                  <a:srgbClr val="FF0000"/>
                </a:solidFill>
              </a:rPr>
              <a:t>4 bit </a:t>
            </a:r>
            <a:r>
              <a:rPr lang="it-IT" dirty="0"/>
              <a:t>possiamo codificare </a:t>
            </a:r>
            <a:r>
              <a:rPr lang="it-IT" dirty="0">
                <a:solidFill>
                  <a:srgbClr val="FF0000"/>
                </a:solidFill>
              </a:rPr>
              <a:t>16 toni </a:t>
            </a:r>
            <a:r>
              <a:rPr lang="it-IT" dirty="0"/>
              <a:t>di grigio </a:t>
            </a:r>
          </a:p>
          <a:p>
            <a:pPr lvl="1"/>
            <a:r>
              <a:rPr lang="it-IT" dirty="0"/>
              <a:t>con </a:t>
            </a:r>
            <a:r>
              <a:rPr lang="it-IT" dirty="0">
                <a:solidFill>
                  <a:srgbClr val="FF0000"/>
                </a:solidFill>
              </a:rPr>
              <a:t>8 bit </a:t>
            </a:r>
            <a:r>
              <a:rPr lang="it-IT" dirty="0"/>
              <a:t>possiamo codificare </a:t>
            </a:r>
            <a:r>
              <a:rPr lang="it-IT" dirty="0">
                <a:solidFill>
                  <a:srgbClr val="FF0000"/>
                </a:solidFill>
              </a:rPr>
              <a:t>256 toni </a:t>
            </a:r>
            <a:r>
              <a:rPr lang="it-IT" dirty="0"/>
              <a:t>di grigio</a:t>
            </a:r>
          </a:p>
        </p:txBody>
      </p:sp>
    </p:spTree>
    <p:extLst>
      <p:ext uri="{BB962C8B-B14F-4D97-AF65-F5344CB8AC3E}">
        <p14:creationId xmlns:p14="http://schemas.microsoft.com/office/powerpoint/2010/main" val="3683746634"/>
      </p:ext>
    </p:extLst>
  </p:cSld>
  <p:clrMapOvr>
    <a:masterClrMapping/>
  </p:clrMapOvr>
  <p:transition>
    <p:dissolve/>
    <p:sndAc>
      <p:stSnd>
        <p:snd r:embed="rId2" name="click.wav"/>
      </p:stSnd>
    </p:sndAc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55650" y="333375"/>
            <a:ext cx="7696200" cy="1143000"/>
          </a:xfrm>
        </p:spPr>
        <p:txBody>
          <a:bodyPr/>
          <a:lstStyle/>
          <a:p>
            <a:pPr eaLnBrk="1" hangingPunct="1"/>
            <a:r>
              <a:rPr lang="it-IT" dirty="0"/>
              <a:t>Immagini digitali: livelli di grigio</a:t>
            </a:r>
            <a:endParaRPr lang="it-IT" alt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67544" y="1905000"/>
            <a:ext cx="8424936" cy="4619625"/>
          </a:xfrm>
        </p:spPr>
        <p:txBody>
          <a:bodyPr/>
          <a:lstStyle/>
          <a:p>
            <a:r>
              <a:rPr lang="it-IT" dirty="0"/>
              <a:t>Per le immagini in scala di grigio, è sufficiente utilizzare </a:t>
            </a:r>
            <a:r>
              <a:rPr lang="it-IT" dirty="0">
                <a:solidFill>
                  <a:srgbClr val="FF0000"/>
                </a:solidFill>
              </a:rPr>
              <a:t>8 bit per pixel</a:t>
            </a:r>
          </a:p>
          <a:p>
            <a:r>
              <a:rPr lang="it-IT" dirty="0"/>
              <a:t>il sistema visivo umano difficilmente è in grado di distinguere un numero maggiore di </a:t>
            </a:r>
            <a:r>
              <a:rPr lang="it-IT" dirty="0">
                <a:solidFill>
                  <a:srgbClr val="FF0000"/>
                </a:solidFill>
              </a:rPr>
              <a:t>livelli di grigio</a:t>
            </a:r>
          </a:p>
          <a:p>
            <a:r>
              <a:rPr lang="it-IT" dirty="0"/>
              <a:t>nelle applicazioni biomediche e/o professionali si utilizzano generalmente un numero maggiore di bit per pixel (10 /12)</a:t>
            </a:r>
          </a:p>
        </p:txBody>
      </p:sp>
    </p:spTree>
    <p:extLst>
      <p:ext uri="{BB962C8B-B14F-4D97-AF65-F5344CB8AC3E}">
        <p14:creationId xmlns:p14="http://schemas.microsoft.com/office/powerpoint/2010/main" val="1126042493"/>
      </p:ext>
    </p:extLst>
  </p:cSld>
  <p:clrMapOvr>
    <a:masterClrMapping/>
  </p:clrMapOvr>
  <p:transition>
    <p:dissolve/>
    <p:sndAc>
      <p:stSnd>
        <p:snd r:embed="rId2" name="click.wav"/>
      </p:stSnd>
    </p:sndAc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55650" y="333375"/>
            <a:ext cx="7696200" cy="1143000"/>
          </a:xfrm>
        </p:spPr>
        <p:txBody>
          <a:bodyPr/>
          <a:lstStyle/>
          <a:p>
            <a:pPr eaLnBrk="1" hangingPunct="1"/>
            <a:r>
              <a:rPr lang="it-IT" dirty="0"/>
              <a:t>Immagini digitali: livelli di grigio</a:t>
            </a:r>
            <a:endParaRPr lang="it-IT" alt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67544" y="1905000"/>
            <a:ext cx="8424936" cy="4619625"/>
          </a:xfrm>
        </p:spPr>
        <p:txBody>
          <a:bodyPr/>
          <a:lstStyle/>
          <a:p>
            <a:r>
              <a:rPr lang="it-IT" dirty="0"/>
              <a:t>In questo esempio digitalizziamo un disegno geometrico quantizzandolo con tre valori al posto dei due utilizzati in precedenza, in quanto abbiamo due tonalità diverse di grigio)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0" y="3922035"/>
            <a:ext cx="8280921" cy="2096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4299357"/>
      </p:ext>
    </p:extLst>
  </p:cSld>
  <p:clrMapOvr>
    <a:masterClrMapping/>
  </p:clrMapOvr>
  <p:transition>
    <p:dissolve/>
    <p:sndAc>
      <p:stSnd>
        <p:snd r:embed="rId2" name="click.wav"/>
      </p:stSnd>
    </p:sndAc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333375"/>
            <a:ext cx="8496944" cy="1143000"/>
          </a:xfrm>
        </p:spPr>
        <p:txBody>
          <a:bodyPr/>
          <a:lstStyle/>
          <a:p>
            <a:pPr eaLnBrk="1" hangingPunct="1"/>
            <a:r>
              <a:rPr lang="it-IT" dirty="0"/>
              <a:t>Immagini digitali: immagini a colori</a:t>
            </a:r>
            <a:endParaRPr lang="it-IT" alt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67544" y="1905000"/>
            <a:ext cx="8424936" cy="4619625"/>
          </a:xfrm>
        </p:spPr>
        <p:txBody>
          <a:bodyPr/>
          <a:lstStyle/>
          <a:p>
            <a:r>
              <a:rPr lang="it-IT" dirty="0"/>
              <a:t>Possiamo codificare le immagini a colori, cioè assegnando a ogni pixel un colore o una sua sfumatura. </a:t>
            </a:r>
          </a:p>
          <a:p>
            <a:r>
              <a:rPr lang="it-IT" dirty="0"/>
              <a:t>Il colore viene ottenuto da almeno tre colori di base, detti </a:t>
            </a:r>
            <a:r>
              <a:rPr lang="it-IT" dirty="0">
                <a:solidFill>
                  <a:srgbClr val="FF0000"/>
                </a:solidFill>
              </a:rPr>
              <a:t>primari</a:t>
            </a:r>
            <a:r>
              <a:rPr lang="it-IT" dirty="0"/>
              <a:t>, secondo un modello cromatico:</a:t>
            </a:r>
          </a:p>
          <a:p>
            <a:pPr lvl="1"/>
            <a:r>
              <a:rPr lang="it-IT" dirty="0"/>
              <a:t> RGB (rosso, verde, blu) </a:t>
            </a:r>
          </a:p>
          <a:p>
            <a:pPr lvl="1"/>
            <a:r>
              <a:rPr lang="it-IT" dirty="0"/>
              <a:t> CMYK (ciano, magenta, giallo, nero).</a:t>
            </a:r>
          </a:p>
        </p:txBody>
      </p:sp>
    </p:spTree>
    <p:extLst>
      <p:ext uri="{BB962C8B-B14F-4D97-AF65-F5344CB8AC3E}">
        <p14:creationId xmlns:p14="http://schemas.microsoft.com/office/powerpoint/2010/main" val="224769543"/>
      </p:ext>
    </p:extLst>
  </p:cSld>
  <p:clrMapOvr>
    <a:masterClrMapping/>
  </p:clrMapOvr>
  <p:transition>
    <p:dissolve/>
    <p:sndAc>
      <p:stSnd>
        <p:snd r:embed="rId2" name="click.wav"/>
      </p:stSnd>
    </p:sndAc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333375"/>
            <a:ext cx="8496944" cy="1143000"/>
          </a:xfrm>
        </p:spPr>
        <p:txBody>
          <a:bodyPr/>
          <a:lstStyle/>
          <a:p>
            <a:pPr eaLnBrk="1" hangingPunct="1"/>
            <a:r>
              <a:rPr lang="it-IT" dirty="0"/>
              <a:t>Immagini digitali: Immagini a colori</a:t>
            </a:r>
            <a:endParaRPr lang="it-IT" alt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67544" y="1905000"/>
            <a:ext cx="8424936" cy="4619625"/>
          </a:xfrm>
        </p:spPr>
        <p:txBody>
          <a:bodyPr/>
          <a:lstStyle/>
          <a:p>
            <a:r>
              <a:rPr lang="it-IT" sz="2800" dirty="0"/>
              <a:t>La composizione del colore avviene successivamente mediante una tecnica di sintesi che può essere </a:t>
            </a:r>
            <a:r>
              <a:rPr lang="it-IT" sz="2800" dirty="0">
                <a:solidFill>
                  <a:srgbClr val="FF0000"/>
                </a:solidFill>
              </a:rPr>
              <a:t>sottrattiva</a:t>
            </a:r>
            <a:r>
              <a:rPr lang="it-IT" sz="2800" dirty="0"/>
              <a:t> o </a:t>
            </a:r>
            <a:r>
              <a:rPr lang="it-IT" sz="2800" dirty="0">
                <a:solidFill>
                  <a:srgbClr val="FF0000"/>
                </a:solidFill>
              </a:rPr>
              <a:t>additiva</a:t>
            </a:r>
          </a:p>
          <a:p>
            <a:r>
              <a:rPr lang="it-IT" sz="2800" dirty="0"/>
              <a:t>il metodo </a:t>
            </a:r>
            <a:r>
              <a:rPr lang="it-IT" sz="2800" dirty="0">
                <a:solidFill>
                  <a:srgbClr val="FF0000"/>
                </a:solidFill>
              </a:rPr>
              <a:t>RGB</a:t>
            </a:r>
            <a:r>
              <a:rPr lang="it-IT" sz="2800" dirty="0"/>
              <a:t> utilizza la sintesi </a:t>
            </a:r>
            <a:r>
              <a:rPr lang="it-IT" sz="2800" dirty="0">
                <a:solidFill>
                  <a:srgbClr val="FF0000"/>
                </a:solidFill>
              </a:rPr>
              <a:t>additiva</a:t>
            </a:r>
            <a:r>
              <a:rPr lang="it-IT" sz="2800" dirty="0"/>
              <a:t> per sommare i tre colori presenti e offrire tutta la gamma cromatica della foto </a:t>
            </a:r>
          </a:p>
          <a:p>
            <a:r>
              <a:rPr lang="it-IT" sz="2800" dirty="0"/>
              <a:t>è indicato per la visualizzazione a schermo in quanto i colori risultano più brillanti e saturi; </a:t>
            </a:r>
          </a:p>
          <a:p>
            <a:r>
              <a:rPr lang="it-IT" sz="2800" dirty="0"/>
              <a:t>il file in </a:t>
            </a:r>
            <a:r>
              <a:rPr lang="it-IT" sz="2800" dirty="0">
                <a:solidFill>
                  <a:srgbClr val="FF0000"/>
                </a:solidFill>
              </a:rPr>
              <a:t>RGB</a:t>
            </a:r>
            <a:r>
              <a:rPr lang="it-IT" sz="2800" dirty="0"/>
              <a:t> è più piccolo del 25% rispetto allo stesso file in </a:t>
            </a:r>
            <a:r>
              <a:rPr lang="it-IT" sz="2800" dirty="0">
                <a:solidFill>
                  <a:srgbClr val="FF0000"/>
                </a:solidFill>
              </a:rPr>
              <a:t>CMYK</a:t>
            </a:r>
            <a:r>
              <a:rPr lang="it-IT" sz="28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04262829"/>
      </p:ext>
    </p:extLst>
  </p:cSld>
  <p:clrMapOvr>
    <a:masterClrMapping/>
  </p:clrMapOvr>
  <p:transition>
    <p:dissolve/>
    <p:sndAc>
      <p:stSnd>
        <p:snd r:embed="rId2" name="click.wav"/>
      </p:stSnd>
    </p:sndAc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333375"/>
            <a:ext cx="8496944" cy="1143000"/>
          </a:xfrm>
        </p:spPr>
        <p:txBody>
          <a:bodyPr/>
          <a:lstStyle/>
          <a:p>
            <a:pPr eaLnBrk="1" hangingPunct="1"/>
            <a:r>
              <a:rPr lang="it-IT" dirty="0"/>
              <a:t>Immagini digitali: Immagini a colori</a:t>
            </a:r>
            <a:endParaRPr lang="it-IT" alt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67544" y="1905000"/>
            <a:ext cx="8424936" cy="4619625"/>
          </a:xfrm>
        </p:spPr>
        <p:txBody>
          <a:bodyPr/>
          <a:lstStyle/>
          <a:p>
            <a:r>
              <a:rPr lang="it-IT" dirty="0"/>
              <a:t>il metodo </a:t>
            </a:r>
            <a:r>
              <a:rPr lang="it-IT" dirty="0">
                <a:solidFill>
                  <a:srgbClr val="FF0000"/>
                </a:solidFill>
              </a:rPr>
              <a:t>CMYK</a:t>
            </a:r>
            <a:r>
              <a:rPr lang="it-IT" dirty="0"/>
              <a:t> utilizza la sintesi </a:t>
            </a:r>
            <a:r>
              <a:rPr lang="it-IT" dirty="0">
                <a:solidFill>
                  <a:srgbClr val="FF0000"/>
                </a:solidFill>
              </a:rPr>
              <a:t>sottrattiva</a:t>
            </a:r>
            <a:r>
              <a:rPr lang="it-IT" dirty="0"/>
              <a:t> per i suoi colori</a:t>
            </a:r>
          </a:p>
          <a:p>
            <a:r>
              <a:rPr lang="it-IT" dirty="0"/>
              <a:t>è la migliore soluzione per la stampa delle immagini in alta qualità</a:t>
            </a:r>
          </a:p>
          <a:p>
            <a:pPr lvl="1"/>
            <a:r>
              <a:rPr lang="it-IT" sz="2800" dirty="0"/>
              <a:t>viene usato in tipografia stampando più volte lo stesso file</a:t>
            </a:r>
          </a:p>
          <a:p>
            <a:pPr lvl="1"/>
            <a:r>
              <a:rPr lang="it-IT" sz="2800" dirty="0"/>
              <a:t>si sovrappone colore per colore fino a ottenere l’immagine finale</a:t>
            </a:r>
          </a:p>
        </p:txBody>
      </p:sp>
    </p:spTree>
    <p:extLst>
      <p:ext uri="{BB962C8B-B14F-4D97-AF65-F5344CB8AC3E}">
        <p14:creationId xmlns:p14="http://schemas.microsoft.com/office/powerpoint/2010/main" val="304262829"/>
      </p:ext>
    </p:extLst>
  </p:cSld>
  <p:clrMapOvr>
    <a:masterClrMapping/>
  </p:clrMapOvr>
  <p:transition>
    <p:dissolve/>
    <p:sndAc>
      <p:stSnd>
        <p:snd r:embed="rId2" name="click.wav"/>
      </p:stSnd>
    </p:sndAc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it-IT" altLang="it-IT" dirty="0"/>
              <a:t>Unità di apprendimento 1</a:t>
            </a:r>
            <a:br>
              <a:rPr lang="it-IT" altLang="it-IT" dirty="0"/>
            </a:br>
            <a:r>
              <a:rPr lang="it-IT" altLang="it-IT" dirty="0">
                <a:solidFill>
                  <a:srgbClr val="FF6600"/>
                </a:solidFill>
              </a:rPr>
              <a:t>Lezione 6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006600" y="3571875"/>
            <a:ext cx="5013325" cy="1677988"/>
          </a:xfrm>
        </p:spPr>
        <p:txBody>
          <a:bodyPr/>
          <a:lstStyle/>
          <a:p>
            <a:r>
              <a:rPr lang="it-IT" dirty="0"/>
              <a:t>La multimedialità: immagini </a:t>
            </a:r>
            <a:r>
              <a:rPr lang="it-IT" dirty="0" err="1"/>
              <a:t>raster</a:t>
            </a:r>
            <a:r>
              <a:rPr lang="it-IT" dirty="0"/>
              <a:t> e vettoriali</a:t>
            </a:r>
            <a:endParaRPr lang="it-IT" altLang="it-IT" dirty="0"/>
          </a:p>
        </p:txBody>
      </p:sp>
    </p:spTree>
  </p:cSld>
  <p:clrMapOvr>
    <a:masterClrMapping/>
  </p:clrMapOvr>
  <p:transition>
    <p:dissolve/>
    <p:sndAc>
      <p:stSnd>
        <p:snd r:embed="rId2" name="click.wav"/>
      </p:stSnd>
    </p:sndAc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333375"/>
            <a:ext cx="8496944" cy="1143000"/>
          </a:xfrm>
        </p:spPr>
        <p:txBody>
          <a:bodyPr/>
          <a:lstStyle/>
          <a:p>
            <a:pPr eaLnBrk="1" hangingPunct="1"/>
            <a:r>
              <a:rPr lang="it-IT" dirty="0"/>
              <a:t>Immagini digitali: Immagini a colori</a:t>
            </a:r>
            <a:endParaRPr lang="it-IT" alt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67544" y="1905000"/>
            <a:ext cx="8424936" cy="4619625"/>
          </a:xfrm>
        </p:spPr>
        <p:txBody>
          <a:bodyPr/>
          <a:lstStyle/>
          <a:p>
            <a:r>
              <a:rPr lang="it-IT" dirty="0"/>
              <a:t>confronta la composizione </a:t>
            </a:r>
          </a:p>
          <a:p>
            <a:pPr marL="0" indent="0">
              <a:buNone/>
            </a:pPr>
            <a:r>
              <a:rPr lang="it-IT" dirty="0"/>
              <a:t>     </a:t>
            </a:r>
            <a:r>
              <a:rPr lang="it-IT" dirty="0">
                <a:solidFill>
                  <a:srgbClr val="FF0000"/>
                </a:solidFill>
              </a:rPr>
              <a:t>additiva (RGB)          sottrattiva (CMYK)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74" y="2996952"/>
            <a:ext cx="7156431" cy="3450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262829"/>
      </p:ext>
    </p:extLst>
  </p:cSld>
  <p:clrMapOvr>
    <a:masterClrMapping/>
  </p:clrMapOvr>
  <p:transition>
    <p:dissolve/>
    <p:sndAc>
      <p:stSnd>
        <p:snd r:embed="rId2" name="click.wav"/>
      </p:stSnd>
    </p:sndAc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333375"/>
            <a:ext cx="8496944" cy="1143000"/>
          </a:xfrm>
        </p:spPr>
        <p:txBody>
          <a:bodyPr/>
          <a:lstStyle/>
          <a:p>
            <a:pPr eaLnBrk="1" hangingPunct="1"/>
            <a:r>
              <a:rPr lang="it-IT" dirty="0"/>
              <a:t>Immagini digitali: Immagini a colori</a:t>
            </a:r>
            <a:endParaRPr lang="it-IT" alt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67544" y="1905000"/>
            <a:ext cx="8424936" cy="4619625"/>
          </a:xfrm>
        </p:spPr>
        <p:txBody>
          <a:bodyPr/>
          <a:lstStyle/>
          <a:p>
            <a:r>
              <a:rPr lang="it-IT" dirty="0"/>
              <a:t>Nel metodo </a:t>
            </a:r>
            <a:r>
              <a:rPr lang="it-IT" dirty="0">
                <a:solidFill>
                  <a:srgbClr val="FF0000"/>
                </a:solidFill>
              </a:rPr>
              <a:t>RGB</a:t>
            </a:r>
            <a:r>
              <a:rPr lang="it-IT" dirty="0"/>
              <a:t> si associano 256 livelli a ciascun colore, quindi si utilizzano 8 bit per colore, per un totale di 24 bit:</a:t>
            </a:r>
          </a:p>
          <a:p>
            <a:pPr lvl="1"/>
            <a:r>
              <a:rPr lang="it-IT" sz="2400" dirty="0"/>
              <a:t>8 bit (1 byte) per il rosso [0-255];</a:t>
            </a:r>
          </a:p>
          <a:p>
            <a:pPr lvl="1"/>
            <a:r>
              <a:rPr lang="it-IT" sz="2400" dirty="0"/>
              <a:t>8 bit (1 byte) per il verde [0-255];</a:t>
            </a:r>
          </a:p>
          <a:p>
            <a:pPr lvl="1"/>
            <a:r>
              <a:rPr lang="it-IT" sz="2400" dirty="0"/>
              <a:t>8 bit (1 byte) per il blu [0-255].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293096"/>
            <a:ext cx="30861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262829"/>
      </p:ext>
    </p:extLst>
  </p:cSld>
  <p:clrMapOvr>
    <a:masterClrMapping/>
  </p:clrMapOvr>
  <p:transition>
    <p:dissolve/>
    <p:sndAc>
      <p:stSnd>
        <p:snd r:embed="rId2" name="click.wav"/>
      </p:stSnd>
    </p:sndAc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333375"/>
            <a:ext cx="8496944" cy="1143000"/>
          </a:xfrm>
        </p:spPr>
        <p:txBody>
          <a:bodyPr/>
          <a:lstStyle/>
          <a:p>
            <a:pPr eaLnBrk="1" hangingPunct="1"/>
            <a:r>
              <a:rPr lang="it-IT" dirty="0"/>
              <a:t>Immagini digitali: Immagini a colori</a:t>
            </a:r>
            <a:endParaRPr lang="it-IT" alt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67544" y="1905001"/>
            <a:ext cx="5040560" cy="2172072"/>
          </a:xfrm>
        </p:spPr>
        <p:txBody>
          <a:bodyPr/>
          <a:lstStyle/>
          <a:p>
            <a:r>
              <a:rPr lang="it-IT" dirty="0"/>
              <a:t>Vediamo una fotografia in formato </a:t>
            </a:r>
            <a:r>
              <a:rPr lang="it-IT" dirty="0">
                <a:solidFill>
                  <a:srgbClr val="FF0000"/>
                </a:solidFill>
              </a:rPr>
              <a:t>RGB</a:t>
            </a:r>
            <a:r>
              <a:rPr lang="it-IT" dirty="0"/>
              <a:t> scomposta nelle sue tre componenti nei singoli colori primari:</a:t>
            </a:r>
            <a:endParaRPr lang="it-IT" sz="24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132856"/>
            <a:ext cx="2439523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504" y="4077072"/>
            <a:ext cx="7267903" cy="2356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10EBDFC-3C23-21F6-4B65-6646C0E54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4039985"/>
            <a:ext cx="7871791" cy="248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156871"/>
      </p:ext>
    </p:extLst>
  </p:cSld>
  <p:clrMapOvr>
    <a:masterClrMapping/>
  </p:clrMapOvr>
  <p:transition>
    <p:dissolve/>
    <p:sndAc>
      <p:stSnd>
        <p:snd r:embed="rId2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333375"/>
            <a:ext cx="8496944" cy="1143000"/>
          </a:xfrm>
        </p:spPr>
        <p:txBody>
          <a:bodyPr/>
          <a:lstStyle/>
          <a:p>
            <a:pPr eaLnBrk="1" hangingPunct="1"/>
            <a:r>
              <a:rPr lang="it-IT" dirty="0"/>
              <a:t>Immagini digitali: immagini a colori</a:t>
            </a:r>
            <a:endParaRPr lang="it-IT" alt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67544" y="1905001"/>
            <a:ext cx="8064896" cy="1740023"/>
          </a:xfrm>
        </p:spPr>
        <p:txBody>
          <a:bodyPr/>
          <a:lstStyle/>
          <a:p>
            <a:r>
              <a:rPr lang="it-IT" sz="2000" dirty="0">
                <a:solidFill>
                  <a:srgbClr val="FF0000"/>
                </a:solidFill>
              </a:rPr>
              <a:t>Palette di colori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276872"/>
            <a:ext cx="8604532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212976"/>
            <a:ext cx="7829550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8241705"/>
      </p:ext>
    </p:extLst>
  </p:cSld>
  <p:clrMapOvr>
    <a:masterClrMapping/>
  </p:clrMapOvr>
  <p:transition>
    <p:dissolve/>
    <p:sndAc>
      <p:stSnd>
        <p:snd r:embed="rId2" name="click.wav"/>
      </p:stSnd>
    </p:sndAc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Profondità di colore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il numero di bit utilizzati per codificare il colore di un singolo pixel prende il nome di </a:t>
            </a:r>
            <a:r>
              <a:rPr lang="it-IT" dirty="0">
                <a:solidFill>
                  <a:srgbClr val="FF0000"/>
                </a:solidFill>
              </a:rPr>
              <a:t>profondità di codifica </a:t>
            </a:r>
            <a:r>
              <a:rPr lang="it-IT" dirty="0"/>
              <a:t>(anche indicata come </a:t>
            </a:r>
            <a:r>
              <a:rPr lang="it-IT" dirty="0">
                <a:solidFill>
                  <a:srgbClr val="FF0000"/>
                </a:solidFill>
              </a:rPr>
              <a:t>profondità di colore</a:t>
            </a:r>
            <a:r>
              <a:rPr lang="it-IT" dirty="0"/>
              <a:t>).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17" y="4149080"/>
            <a:ext cx="8755966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1988599"/>
      </p:ext>
    </p:extLst>
  </p:cSld>
  <p:clrMapOvr>
    <a:masterClrMapping/>
  </p:clrMapOvr>
  <p:transition>
    <p:dissolve/>
    <p:sndAc>
      <p:stSnd>
        <p:snd r:embed="rId2" name="click.wav"/>
      </p:stSnd>
    </p:sndAc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333375"/>
            <a:ext cx="8496944" cy="1143000"/>
          </a:xfrm>
        </p:spPr>
        <p:txBody>
          <a:bodyPr/>
          <a:lstStyle/>
          <a:p>
            <a:pPr eaLnBrk="1" hangingPunct="1"/>
            <a:r>
              <a:rPr lang="it-IT" dirty="0"/>
              <a:t>Risoluzione di una immagine: </a:t>
            </a:r>
            <a:br>
              <a:rPr lang="it-IT" dirty="0"/>
            </a:br>
            <a:r>
              <a:rPr lang="it-IT" dirty="0"/>
              <a:t>PPI e DPI</a:t>
            </a:r>
            <a:endParaRPr lang="it-IT" alt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67544" y="1905001"/>
            <a:ext cx="8136904" cy="1884039"/>
          </a:xfrm>
        </p:spPr>
        <p:txBody>
          <a:bodyPr/>
          <a:lstStyle/>
          <a:p>
            <a:r>
              <a:rPr lang="it-IT" sz="2400" dirty="0"/>
              <a:t>come unità di misura della risoluzione viene utilizzato il pixel</a:t>
            </a:r>
          </a:p>
          <a:p>
            <a:r>
              <a:rPr lang="it-IT" sz="2400" dirty="0"/>
              <a:t>si utilizzano due diversi riferimenti a seconda se si si tratta di immagini a video oppure immagini stampate:</a:t>
            </a:r>
          </a:p>
          <a:p>
            <a:pPr lvl="1"/>
            <a:r>
              <a:rPr lang="it-IT" sz="2000" dirty="0"/>
              <a:t>a video si utilizzano i </a:t>
            </a:r>
            <a:r>
              <a:rPr lang="it-IT" sz="2000" dirty="0">
                <a:solidFill>
                  <a:srgbClr val="FF0000"/>
                </a:solidFill>
              </a:rPr>
              <a:t>PPI</a:t>
            </a:r>
            <a:r>
              <a:rPr lang="it-IT" sz="2000" dirty="0"/>
              <a:t>, cioè </a:t>
            </a:r>
            <a:r>
              <a:rPr lang="it-IT" sz="2000" dirty="0">
                <a:solidFill>
                  <a:srgbClr val="FF0000"/>
                </a:solidFill>
              </a:rPr>
              <a:t>Pixel Per </a:t>
            </a:r>
            <a:r>
              <a:rPr lang="it-IT" sz="2000" dirty="0" err="1">
                <a:solidFill>
                  <a:srgbClr val="FF0000"/>
                </a:solidFill>
              </a:rPr>
              <a:t>Inches</a:t>
            </a:r>
            <a:r>
              <a:rPr lang="it-IT" sz="2000" dirty="0"/>
              <a:t>;</a:t>
            </a:r>
          </a:p>
          <a:p>
            <a:pPr lvl="1"/>
            <a:r>
              <a:rPr lang="it-IT" sz="2000" dirty="0"/>
              <a:t>in stampa si utilizzano </a:t>
            </a:r>
            <a:r>
              <a:rPr lang="it-IT" sz="2000" dirty="0">
                <a:solidFill>
                  <a:srgbClr val="FF0000"/>
                </a:solidFill>
              </a:rPr>
              <a:t>DPI</a:t>
            </a:r>
            <a:r>
              <a:rPr lang="it-IT" sz="2000" dirty="0"/>
              <a:t>, cioè </a:t>
            </a:r>
            <a:r>
              <a:rPr lang="it-IT" sz="2000" dirty="0">
                <a:solidFill>
                  <a:srgbClr val="FF0000"/>
                </a:solidFill>
              </a:rPr>
              <a:t>Dot Per </a:t>
            </a:r>
            <a:r>
              <a:rPr lang="it-IT" sz="2000" dirty="0" err="1">
                <a:solidFill>
                  <a:srgbClr val="FF0000"/>
                </a:solidFill>
              </a:rPr>
              <a:t>Inches</a:t>
            </a:r>
            <a:r>
              <a:rPr lang="it-IT" sz="2000" dirty="0"/>
              <a:t>.</a:t>
            </a:r>
            <a:endParaRPr lang="it-IT" sz="2000" dirty="0">
              <a:solidFill>
                <a:srgbClr val="FF0000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653136"/>
            <a:ext cx="8576293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8994224"/>
      </p:ext>
    </p:extLst>
  </p:cSld>
  <p:clrMapOvr>
    <a:masterClrMapping/>
  </p:clrMapOvr>
  <p:transition>
    <p:dissolve/>
    <p:sndAc>
      <p:stSnd>
        <p:snd r:embed="rId2" name="click.wav"/>
      </p:stSnd>
    </p:sndAc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333375"/>
            <a:ext cx="8496944" cy="1143000"/>
          </a:xfrm>
        </p:spPr>
        <p:txBody>
          <a:bodyPr/>
          <a:lstStyle/>
          <a:p>
            <a:pPr eaLnBrk="1" hangingPunct="1"/>
            <a:r>
              <a:rPr lang="it-IT" dirty="0"/>
              <a:t>Risoluzione di una immagine: </a:t>
            </a:r>
            <a:br>
              <a:rPr lang="it-IT" dirty="0"/>
            </a:br>
            <a:r>
              <a:rPr lang="it-IT" dirty="0"/>
              <a:t>PPI e DPI</a:t>
            </a:r>
            <a:endParaRPr lang="it-IT" altLang="it-IT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75" y="2709364"/>
            <a:ext cx="7194840" cy="188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tangolo 1"/>
          <p:cNvSpPr/>
          <p:nvPr/>
        </p:nvSpPr>
        <p:spPr>
          <a:xfrm>
            <a:off x="539552" y="1850106"/>
            <a:ext cx="7992888" cy="871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fotografia di un’aquila che utilizza 256 toni di grigio</a:t>
            </a:r>
          </a:p>
          <a:p>
            <a:r>
              <a:rPr lang="it-IT" dirty="0"/>
              <a:t>ma con quattro diverse definizioni.</a:t>
            </a:r>
          </a:p>
        </p:txBody>
      </p:sp>
      <p:sp>
        <p:nvSpPr>
          <p:cNvPr id="4" name="Rettangolo 3"/>
          <p:cNvSpPr/>
          <p:nvPr/>
        </p:nvSpPr>
        <p:spPr>
          <a:xfrm>
            <a:off x="395536" y="4593727"/>
            <a:ext cx="8208912" cy="2003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La risoluzione influenza la grandezza dell’immagine: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a parità di pixel, aumentando la risoluzione diminuisce la grandezza;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a parità di grandezza, aumentando la risoluzione, aumentano i pixel</a:t>
            </a:r>
          </a:p>
        </p:txBody>
      </p:sp>
    </p:spTree>
    <p:extLst>
      <p:ext uri="{BB962C8B-B14F-4D97-AF65-F5344CB8AC3E}">
        <p14:creationId xmlns:p14="http://schemas.microsoft.com/office/powerpoint/2010/main" val="2167473856"/>
      </p:ext>
    </p:extLst>
  </p:cSld>
  <p:clrMapOvr>
    <a:masterClrMapping/>
  </p:clrMapOvr>
  <p:transition>
    <p:dissolve/>
    <p:sndAc>
      <p:stSnd>
        <p:snd r:embed="rId2" name="click.wav"/>
      </p:stSnd>
    </p:sndAc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Peso di un’immagine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79512" y="1905000"/>
            <a:ext cx="8856984" cy="4619625"/>
          </a:xfrm>
        </p:spPr>
        <p:txBody>
          <a:bodyPr/>
          <a:lstStyle/>
          <a:p>
            <a:r>
              <a:rPr lang="it-IT" sz="2800" b="0" i="0" dirty="0">
                <a:solidFill>
                  <a:srgbClr val="242021"/>
                </a:solidFill>
                <a:effectLst/>
              </a:rPr>
              <a:t>Con il termine </a:t>
            </a:r>
            <a:r>
              <a:rPr lang="it-IT" sz="2800" b="1" i="0" dirty="0">
                <a:solidFill>
                  <a:srgbClr val="00898A"/>
                </a:solidFill>
                <a:effectLst/>
              </a:rPr>
              <a:t>peso </a:t>
            </a:r>
            <a:r>
              <a:rPr lang="it-IT" sz="2800" b="0" i="0" dirty="0">
                <a:solidFill>
                  <a:srgbClr val="242021"/>
                </a:solidFill>
                <a:effectLst/>
              </a:rPr>
              <a:t>si intende l’occupazione di memoria di un’immagine. </a:t>
            </a:r>
          </a:p>
          <a:p>
            <a:r>
              <a:rPr lang="it-IT" sz="2800" b="0" i="0" dirty="0">
                <a:solidFill>
                  <a:srgbClr val="242021"/>
                </a:solidFill>
                <a:effectLst/>
              </a:rPr>
              <a:t>Per calcolarlo è necessario contare il </a:t>
            </a:r>
            <a:r>
              <a:rPr lang="it-IT" sz="2800" b="0" i="0" dirty="0">
                <a:solidFill>
                  <a:srgbClr val="FF0000"/>
                </a:solidFill>
                <a:effectLst/>
              </a:rPr>
              <a:t>numero di pixel</a:t>
            </a:r>
            <a:r>
              <a:rPr lang="it-IT" sz="2800" b="0" i="0" dirty="0">
                <a:solidFill>
                  <a:srgbClr val="242021"/>
                </a:solidFill>
                <a:effectLst/>
              </a:rPr>
              <a:t> che l’immagine contiene e, quindi, conoscere la sua dimensione, nonché la profondità di colore.</a:t>
            </a:r>
            <a:r>
              <a:rPr lang="it-IT" sz="2800" dirty="0"/>
              <a:t> </a:t>
            </a:r>
            <a:br>
              <a:rPr lang="it-IT" dirty="0"/>
            </a:b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E92C8B0-06D2-2DA3-E9F9-9710E7AA5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42" y="4365104"/>
            <a:ext cx="8783346" cy="173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005384"/>
      </p:ext>
    </p:extLst>
  </p:cSld>
  <p:clrMapOvr>
    <a:masterClrMapping/>
  </p:clrMapOvr>
  <p:transition>
    <p:dissolve/>
    <p:sndAc>
      <p:stSnd>
        <p:snd r:embed="rId2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Peso di un’immagine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Tabella che mette in relazione occupazione di memoria, grandezza e risoluzioni di alcune situazioni tipiche.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E105A8C-D921-2F69-47C5-40542A52A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4148361"/>
            <a:ext cx="8413023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19382"/>
      </p:ext>
    </p:extLst>
  </p:cSld>
  <p:clrMapOvr>
    <a:masterClrMapping/>
  </p:clrMapOvr>
  <p:transition>
    <p:dissolve/>
    <p:sndAc>
      <p:stSnd>
        <p:snd r:embed="rId2" name="click.wav"/>
      </p:stSnd>
    </p:sndAc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Risoluzione grafica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51520" y="1905000"/>
            <a:ext cx="8784976" cy="4619625"/>
          </a:xfrm>
        </p:spPr>
        <p:txBody>
          <a:bodyPr/>
          <a:lstStyle/>
          <a:p>
            <a:r>
              <a:rPr lang="it-IT" sz="2800" b="0" i="0" dirty="0">
                <a:solidFill>
                  <a:srgbClr val="242021"/>
                </a:solidFill>
                <a:effectLst/>
              </a:rPr>
              <a:t>La qualità di un’immagine è legata </a:t>
            </a:r>
          </a:p>
          <a:p>
            <a:pPr lvl="1"/>
            <a:r>
              <a:rPr lang="it-IT" sz="2300" b="0" i="0" dirty="0">
                <a:solidFill>
                  <a:srgbClr val="242021"/>
                </a:solidFill>
                <a:effectLst/>
              </a:rPr>
              <a:t>al </a:t>
            </a:r>
            <a:r>
              <a:rPr lang="it-IT" sz="2300" b="1" i="0" dirty="0">
                <a:solidFill>
                  <a:srgbClr val="00898A"/>
                </a:solidFill>
                <a:effectLst/>
              </a:rPr>
              <a:t>numero di pixel </a:t>
            </a:r>
            <a:r>
              <a:rPr lang="it-IT" sz="2300" b="0" i="0" dirty="0">
                <a:solidFill>
                  <a:srgbClr val="242021"/>
                </a:solidFill>
                <a:effectLst/>
              </a:rPr>
              <a:t>che vengono usati per la sua</a:t>
            </a:r>
            <a:br>
              <a:rPr lang="it-IT" sz="2300" b="0" i="0" dirty="0">
                <a:solidFill>
                  <a:srgbClr val="242021"/>
                </a:solidFill>
                <a:effectLst/>
              </a:rPr>
            </a:br>
            <a:r>
              <a:rPr lang="it-IT" sz="2300" b="0" i="0" dirty="0">
                <a:solidFill>
                  <a:srgbClr val="242021"/>
                </a:solidFill>
                <a:effectLst/>
              </a:rPr>
              <a:t>rappresentazione, </a:t>
            </a:r>
          </a:p>
          <a:p>
            <a:pPr lvl="1"/>
            <a:r>
              <a:rPr lang="it-IT" sz="2300" b="0" i="0" dirty="0">
                <a:solidFill>
                  <a:srgbClr val="242021"/>
                </a:solidFill>
                <a:effectLst/>
              </a:rPr>
              <a:t>al numero di colori e alla sua </a:t>
            </a:r>
            <a:r>
              <a:rPr lang="it-IT" sz="2300" b="1" i="0" dirty="0">
                <a:solidFill>
                  <a:srgbClr val="00898A"/>
                </a:solidFill>
                <a:effectLst/>
              </a:rPr>
              <a:t>dimensione</a:t>
            </a:r>
            <a:r>
              <a:rPr lang="it-IT" sz="2300" b="0" i="0" dirty="0">
                <a:solidFill>
                  <a:srgbClr val="242021"/>
                </a:solidFill>
                <a:effectLst/>
              </a:rPr>
              <a:t>, </a:t>
            </a:r>
          </a:p>
          <a:p>
            <a:r>
              <a:rPr lang="it-IT" sz="2800" b="0" i="0" dirty="0">
                <a:solidFill>
                  <a:srgbClr val="242021"/>
                </a:solidFill>
                <a:effectLst/>
              </a:rPr>
              <a:t>che sono indicate in </a:t>
            </a:r>
            <a:r>
              <a:rPr lang="it-IT" sz="2800" b="1" i="0" dirty="0">
                <a:solidFill>
                  <a:srgbClr val="00898A"/>
                </a:solidFill>
                <a:effectLst/>
              </a:rPr>
              <a:t>POLLICI (INCH)</a:t>
            </a:r>
            <a:r>
              <a:rPr lang="it-IT" sz="2800" b="0" i="0" dirty="0">
                <a:solidFill>
                  <a:srgbClr val="242021"/>
                </a:solidFill>
                <a:effectLst/>
              </a:rPr>
              <a:t>.</a:t>
            </a:r>
          </a:p>
          <a:p>
            <a:pPr marL="0" indent="0">
              <a:buNone/>
            </a:pPr>
            <a:r>
              <a:rPr lang="it-IT" sz="1800" dirty="0">
                <a:solidFill>
                  <a:srgbClr val="242021"/>
                </a:solidFill>
                <a:latin typeface="AlrightSans-Regular"/>
              </a:rPr>
              <a:t>	</a:t>
            </a:r>
            <a:r>
              <a:rPr lang="it-IT" sz="1800" b="0" i="0" dirty="0">
                <a:solidFill>
                  <a:srgbClr val="242021"/>
                </a:solidFill>
                <a:effectLst/>
              </a:rPr>
              <a:t>(Il </a:t>
            </a:r>
            <a:r>
              <a:rPr lang="it-IT" sz="1800" b="1" i="0" dirty="0">
                <a:solidFill>
                  <a:srgbClr val="00898A"/>
                </a:solidFill>
                <a:effectLst/>
              </a:rPr>
              <a:t>pollice </a:t>
            </a:r>
            <a:r>
              <a:rPr lang="it-IT" sz="1800" b="0" i="0" dirty="0">
                <a:solidFill>
                  <a:srgbClr val="242021"/>
                </a:solidFill>
                <a:effectLst/>
              </a:rPr>
              <a:t>è un’unità di misura anglosassone che corrisponde a 2,54 cm.) </a:t>
            </a:r>
          </a:p>
          <a:p>
            <a:endParaRPr lang="it-IT" sz="1600" b="0" i="0" dirty="0">
              <a:solidFill>
                <a:srgbClr val="242021"/>
              </a:solidFill>
              <a:effectLst/>
              <a:latin typeface="AlrightSans-Regular"/>
            </a:endParaRPr>
          </a:p>
          <a:p>
            <a:r>
              <a:rPr lang="it-IT" sz="2800" b="0" i="0" dirty="0">
                <a:solidFill>
                  <a:srgbClr val="242021"/>
                </a:solidFill>
                <a:effectLst/>
                <a:highlight>
                  <a:srgbClr val="FFFF00"/>
                </a:highlight>
              </a:rPr>
              <a:t>Definiamo </a:t>
            </a:r>
            <a:r>
              <a:rPr lang="it-IT" sz="2800" b="0" i="0" dirty="0">
                <a:solidFill>
                  <a:srgbClr val="CD171C"/>
                </a:solidFill>
                <a:effectLst/>
                <a:highlight>
                  <a:srgbClr val="FFFF00"/>
                </a:highlight>
              </a:rPr>
              <a:t>risoluzione grafica </a:t>
            </a:r>
            <a:r>
              <a:rPr lang="it-IT" sz="2800" b="0" i="0" dirty="0">
                <a:solidFill>
                  <a:srgbClr val="242021"/>
                </a:solidFill>
                <a:effectLst/>
                <a:highlight>
                  <a:srgbClr val="FFFF00"/>
                </a:highlight>
              </a:rPr>
              <a:t>la </a:t>
            </a:r>
            <a:r>
              <a:rPr lang="it-IT" sz="2800" b="0" i="0" dirty="0">
                <a:solidFill>
                  <a:srgbClr val="CD171C"/>
                </a:solidFill>
                <a:effectLst/>
                <a:highlight>
                  <a:srgbClr val="FFFF00"/>
                </a:highlight>
              </a:rPr>
              <a:t>qualità </a:t>
            </a:r>
            <a:r>
              <a:rPr lang="it-IT" sz="2800" b="0" i="0" dirty="0">
                <a:solidFill>
                  <a:srgbClr val="242021"/>
                </a:solidFill>
                <a:effectLst/>
                <a:highlight>
                  <a:srgbClr val="FFFF00"/>
                </a:highlight>
              </a:rPr>
              <a:t>con la quale un’immagine è rappresentata.</a:t>
            </a:r>
            <a:r>
              <a:rPr lang="it-IT" sz="2800" dirty="0">
                <a:highlight>
                  <a:srgbClr val="FFFF00"/>
                </a:highlight>
              </a:rPr>
              <a:t> 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68720776"/>
      </p:ext>
    </p:extLst>
  </p:cSld>
  <p:clrMapOvr>
    <a:masterClrMapping/>
  </p:clrMapOvr>
  <p:transition>
    <p:dissolve/>
    <p:sndAc>
      <p:stSnd>
        <p:snd r:embed="rId2" name="click.wav"/>
      </p:stSnd>
    </p:sndAc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755650" y="333375"/>
            <a:ext cx="7696200" cy="1143000"/>
          </a:xfrm>
        </p:spPr>
        <p:txBody>
          <a:bodyPr/>
          <a:lstStyle/>
          <a:p>
            <a:pPr eaLnBrk="1" hangingPunct="1"/>
            <a:r>
              <a:rPr lang="it-IT" altLang="it-IT"/>
              <a:t>In questa lezione impareremo:</a:t>
            </a:r>
          </a:p>
        </p:txBody>
      </p:sp>
      <p:sp>
        <p:nvSpPr>
          <p:cNvPr id="176131" name="Rectangle 3"/>
          <p:cNvSpPr>
            <a:spLocks noGrp="1" noChangeArrowheads="1"/>
          </p:cNvSpPr>
          <p:nvPr>
            <p:ph idx="1"/>
          </p:nvPr>
        </p:nvSpPr>
        <p:spPr>
          <a:xfrm>
            <a:off x="755650" y="1844675"/>
            <a:ext cx="7696200" cy="4619625"/>
          </a:xfrm>
        </p:spPr>
        <p:txBody>
          <a:bodyPr/>
          <a:lstStyle/>
          <a:p>
            <a:r>
              <a:rPr lang="it-IT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la rappresentazione delle immagini in binario</a:t>
            </a:r>
          </a:p>
          <a:p>
            <a:r>
              <a:rPr lang="it-IT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la compressione delle immagini </a:t>
            </a:r>
          </a:p>
        </p:txBody>
      </p:sp>
    </p:spTree>
    <p:extLst>
      <p:ext uri="{BB962C8B-B14F-4D97-AF65-F5344CB8AC3E}">
        <p14:creationId xmlns:p14="http://schemas.microsoft.com/office/powerpoint/2010/main" val="3415444432"/>
      </p:ext>
    </p:extLst>
  </p:cSld>
  <p:clrMapOvr>
    <a:masterClrMapping/>
  </p:clrMapOvr>
  <p:transition>
    <p:dissolve/>
    <p:sndAc>
      <p:stSnd>
        <p:snd r:embed="rId2" name="click.wav"/>
      </p:stSnd>
    </p:sndAc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Risoluzione grafica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51520" y="1905001"/>
            <a:ext cx="8784976" cy="2892152"/>
          </a:xfrm>
        </p:spPr>
        <p:txBody>
          <a:bodyPr/>
          <a:lstStyle/>
          <a:p>
            <a:r>
              <a:rPr lang="it-IT" sz="2800" b="0" i="0" dirty="0">
                <a:solidFill>
                  <a:srgbClr val="242021"/>
                </a:solidFill>
                <a:effectLst/>
              </a:rPr>
              <a:t>Come unità di misura della </a:t>
            </a:r>
            <a:r>
              <a:rPr lang="it-IT" sz="2800" b="1" i="0" dirty="0">
                <a:solidFill>
                  <a:srgbClr val="00898A"/>
                </a:solidFill>
                <a:effectLst/>
              </a:rPr>
              <a:t>risoluzione </a:t>
            </a:r>
            <a:r>
              <a:rPr lang="it-IT" sz="2800" b="0" i="0" dirty="0">
                <a:solidFill>
                  <a:srgbClr val="242021"/>
                </a:solidFill>
                <a:effectLst/>
              </a:rPr>
              <a:t>viene utilizzata la </a:t>
            </a:r>
            <a:r>
              <a:rPr lang="it-IT" sz="2800" b="1" i="0" dirty="0">
                <a:solidFill>
                  <a:srgbClr val="00898A"/>
                </a:solidFill>
                <a:effectLst/>
              </a:rPr>
              <a:t>densità di pixel</a:t>
            </a:r>
          </a:p>
          <a:p>
            <a:r>
              <a:rPr lang="it-IT" sz="2800" b="0" i="0" dirty="0">
                <a:solidFill>
                  <a:srgbClr val="242021"/>
                </a:solidFill>
                <a:effectLst/>
              </a:rPr>
              <a:t>cioè il numero di punti contenuti su una linea lunga un pollice</a:t>
            </a:r>
          </a:p>
          <a:p>
            <a:pPr lvl="1"/>
            <a:r>
              <a:rPr lang="it-IT" sz="2800" b="0" i="0" dirty="0">
                <a:solidFill>
                  <a:srgbClr val="242021"/>
                </a:solidFill>
                <a:effectLst/>
              </a:rPr>
              <a:t>a video si utilizzano i </a:t>
            </a:r>
            <a:r>
              <a:rPr lang="it-IT" sz="2800" b="1" i="0" dirty="0">
                <a:solidFill>
                  <a:srgbClr val="00898A"/>
                </a:solidFill>
                <a:effectLst/>
              </a:rPr>
              <a:t>PPI</a:t>
            </a:r>
            <a:r>
              <a:rPr lang="it-IT" sz="2800" b="0" i="0" dirty="0">
                <a:solidFill>
                  <a:srgbClr val="242021"/>
                </a:solidFill>
                <a:effectLst/>
              </a:rPr>
              <a:t>, cioè </a:t>
            </a:r>
            <a:r>
              <a:rPr lang="it-IT" sz="2800" b="1" i="0" dirty="0">
                <a:solidFill>
                  <a:srgbClr val="00898A"/>
                </a:solidFill>
                <a:effectLst/>
              </a:rPr>
              <a:t>Pixels Per Inch</a:t>
            </a:r>
            <a:endParaRPr lang="it-IT" sz="2800" b="0" i="0" dirty="0">
              <a:solidFill>
                <a:srgbClr val="242021"/>
              </a:solidFill>
              <a:effectLst/>
            </a:endParaRPr>
          </a:p>
          <a:p>
            <a:pPr lvl="1"/>
            <a:r>
              <a:rPr lang="it-IT" sz="2800" b="0" i="0" dirty="0">
                <a:solidFill>
                  <a:srgbClr val="242021"/>
                </a:solidFill>
                <a:effectLst/>
              </a:rPr>
              <a:t>in stampa si utilizzano </a:t>
            </a:r>
            <a:r>
              <a:rPr lang="it-IT" sz="2800" b="1" i="0" dirty="0">
                <a:solidFill>
                  <a:srgbClr val="00898A"/>
                </a:solidFill>
                <a:effectLst/>
              </a:rPr>
              <a:t>DPI</a:t>
            </a:r>
            <a:r>
              <a:rPr lang="it-IT" sz="2800" b="0" i="0" dirty="0">
                <a:solidFill>
                  <a:srgbClr val="242021"/>
                </a:solidFill>
                <a:effectLst/>
              </a:rPr>
              <a:t>, cioè </a:t>
            </a:r>
            <a:r>
              <a:rPr lang="it-IT" sz="2800" b="1" i="0" dirty="0">
                <a:solidFill>
                  <a:srgbClr val="00898A"/>
                </a:solidFill>
                <a:effectLst/>
              </a:rPr>
              <a:t>Dots Per Inch</a:t>
            </a:r>
            <a:br>
              <a:rPr lang="it-IT" sz="2300" dirty="0"/>
            </a:br>
            <a:endParaRPr lang="it-IT" sz="230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329A1B-729D-BA81-C3EF-4871257D9C85}"/>
              </a:ext>
            </a:extLst>
          </p:cNvPr>
          <p:cNvSpPr txBox="1"/>
          <p:nvPr/>
        </p:nvSpPr>
        <p:spPr>
          <a:xfrm>
            <a:off x="1331640" y="5157192"/>
            <a:ext cx="7126560" cy="904863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r>
              <a:rPr lang="it-IT" sz="2400" b="0" i="0" dirty="0">
                <a:solidFill>
                  <a:srgbClr val="242021"/>
                </a:solidFill>
                <a:effectLst/>
                <a:latin typeface="+mn-lt"/>
              </a:rPr>
              <a:t>I primi computer avevano un </a:t>
            </a:r>
            <a:r>
              <a:rPr lang="it-IT" sz="2400" b="0" i="0" dirty="0">
                <a:solidFill>
                  <a:srgbClr val="CD171C"/>
                </a:solidFill>
                <a:effectLst/>
                <a:latin typeface="+mn-lt"/>
              </a:rPr>
              <a:t>PPI </a:t>
            </a:r>
            <a:r>
              <a:rPr lang="it-IT" sz="2400" b="0" i="0" dirty="0">
                <a:solidFill>
                  <a:srgbClr val="242021"/>
                </a:solidFill>
                <a:effectLst/>
                <a:latin typeface="+mn-lt"/>
              </a:rPr>
              <a:t>pari a 72</a:t>
            </a:r>
          </a:p>
          <a:p>
            <a:r>
              <a:rPr lang="it-IT" sz="2400" b="0" i="0" dirty="0">
                <a:solidFill>
                  <a:srgbClr val="242021"/>
                </a:solidFill>
                <a:effectLst/>
                <a:latin typeface="+mn-lt"/>
              </a:rPr>
              <a:t> oggi in un </a:t>
            </a:r>
            <a:r>
              <a:rPr lang="it-IT" sz="2400" b="0" i="0" dirty="0">
                <a:solidFill>
                  <a:srgbClr val="CD171C"/>
                </a:solidFill>
                <a:effectLst/>
                <a:latin typeface="+mn-lt"/>
              </a:rPr>
              <a:t>iPhone 13 </a:t>
            </a:r>
            <a:r>
              <a:rPr lang="it-IT" sz="2400" b="0" i="0" dirty="0">
                <a:solidFill>
                  <a:srgbClr val="242021"/>
                </a:solidFill>
                <a:effectLst/>
                <a:latin typeface="+mn-lt"/>
              </a:rPr>
              <a:t>abbiamo un </a:t>
            </a:r>
            <a:r>
              <a:rPr lang="it-IT" sz="2400" b="0" i="0" dirty="0">
                <a:solidFill>
                  <a:srgbClr val="CD171C"/>
                </a:solidFill>
                <a:effectLst/>
                <a:latin typeface="+mn-lt"/>
              </a:rPr>
              <a:t>PPI </a:t>
            </a:r>
            <a:r>
              <a:rPr lang="it-IT" sz="2400" b="0" i="0" dirty="0">
                <a:solidFill>
                  <a:srgbClr val="242021"/>
                </a:solidFill>
                <a:effectLst/>
                <a:latin typeface="+mn-lt"/>
              </a:rPr>
              <a:t>pari a 458!</a:t>
            </a:r>
            <a:r>
              <a:rPr lang="it-IT" sz="2400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47467544"/>
      </p:ext>
    </p:extLst>
  </p:cSld>
  <p:clrMapOvr>
    <a:masterClrMapping/>
  </p:clrMapOvr>
  <p:transition>
    <p:dissolve/>
    <p:sndAc>
      <p:stSnd>
        <p:snd r:embed="rId2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23528" y="533400"/>
            <a:ext cx="8820472" cy="807368"/>
          </a:xfrm>
        </p:spPr>
        <p:txBody>
          <a:bodyPr/>
          <a:lstStyle/>
          <a:p>
            <a:r>
              <a:rPr lang="it-IT" dirty="0"/>
              <a:t>Zoom di immagine con PPI differenti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A6A11698-B692-02D3-276B-A0215EDC55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8620302"/>
              </p:ext>
            </p:extLst>
          </p:nvPr>
        </p:nvGraphicFramePr>
        <p:xfrm>
          <a:off x="395536" y="1874167"/>
          <a:ext cx="8424936" cy="1463040"/>
        </p:xfrm>
        <a:graphic>
          <a:graphicData uri="http://schemas.openxmlformats.org/drawingml/2006/table">
            <a:tbl>
              <a:tblPr/>
              <a:tblGrid>
                <a:gridCol w="8424936">
                  <a:extLst>
                    <a:ext uri="{9D8B030D-6E8A-4147-A177-3AD203B41FA5}">
                      <a16:colId xmlns:a16="http://schemas.microsoft.com/office/drawing/2014/main" val="4250307212"/>
                    </a:ext>
                  </a:extLst>
                </a:gridCol>
              </a:tblGrid>
              <a:tr h="585616">
                <a:tc>
                  <a:txBody>
                    <a:bodyPr/>
                    <a:lstStyle/>
                    <a:p>
                      <a:r>
                        <a:rPr lang="it-IT" sz="2800" b="0" i="0" dirty="0">
                          <a:solidFill>
                            <a:srgbClr val="242021"/>
                          </a:solidFill>
                          <a:effectLst/>
                          <a:latin typeface="+mn-lt"/>
                        </a:rPr>
                        <a:t>La stessa immagine a 72 </a:t>
                      </a:r>
                      <a:r>
                        <a:rPr lang="it-IT" sz="2800" b="0" i="0" dirty="0" err="1">
                          <a:solidFill>
                            <a:srgbClr val="242021"/>
                          </a:solidFill>
                          <a:effectLst/>
                          <a:latin typeface="+mn-lt"/>
                        </a:rPr>
                        <a:t>PPi</a:t>
                      </a:r>
                      <a:r>
                        <a:rPr lang="it-IT" sz="2800" b="0" i="0" dirty="0">
                          <a:solidFill>
                            <a:srgbClr val="242021"/>
                          </a:solidFill>
                          <a:effectLst/>
                          <a:latin typeface="+mn-lt"/>
                        </a:rPr>
                        <a:t> e 300 </a:t>
                      </a:r>
                      <a:r>
                        <a:rPr lang="it-IT" sz="2800" b="0" i="0" dirty="0" err="1">
                          <a:solidFill>
                            <a:srgbClr val="242021"/>
                          </a:solidFill>
                          <a:effectLst/>
                          <a:latin typeface="+mn-lt"/>
                        </a:rPr>
                        <a:t>PPi</a:t>
                      </a:r>
                      <a:r>
                        <a:rPr lang="it-IT" sz="2800" b="0" i="0" dirty="0">
                          <a:solidFill>
                            <a:srgbClr val="242021"/>
                          </a:solidFill>
                          <a:effectLst/>
                          <a:latin typeface="+mn-lt"/>
                        </a:rPr>
                        <a:t>:</a:t>
                      </a:r>
                    </a:p>
                    <a:p>
                      <a:r>
                        <a:rPr lang="it-IT" sz="2800" b="0" i="0" dirty="0">
                          <a:solidFill>
                            <a:srgbClr val="242021"/>
                          </a:solidFill>
                          <a:effectLst/>
                          <a:latin typeface="+mn-lt"/>
                        </a:rPr>
                        <a:t> lo zoom interno è effettuato al 200%</a:t>
                      </a:r>
                      <a:endParaRPr lang="it-IT" sz="2800" dirty="0">
                        <a:effectLst/>
                        <a:latin typeface="+mn-l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280806"/>
                  </a:ext>
                </a:extLst>
              </a:tr>
              <a:tr h="321145">
                <a:tc>
                  <a:txBody>
                    <a:bodyPr/>
                    <a:lstStyle/>
                    <a:p>
                      <a:endParaRPr lang="it-IT" sz="2800" dirty="0">
                        <a:effectLst/>
                        <a:latin typeface="+mn-l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584559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8" b="6210"/>
          <a:stretch/>
        </p:blipFill>
        <p:spPr bwMode="auto">
          <a:xfrm>
            <a:off x="1259632" y="2852936"/>
            <a:ext cx="7272808" cy="3636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50B231E0-FD90-4645-879F-953B73002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703660"/>
      </p:ext>
    </p:extLst>
  </p:cSld>
  <p:clrMapOvr>
    <a:masterClrMapping/>
  </p:clrMapOvr>
  <p:transition>
    <p:dissolve/>
    <p:sndAc>
      <p:stSnd>
        <p:snd r:embed="rId2" name="click.wav"/>
      </p:stSnd>
    </p:sndAc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177FDC-3E24-1E00-69D0-859F3712F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Risoluzione e dimensione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B1077F1-4103-98DA-70C1-D4AA6E752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905000"/>
            <a:ext cx="8712968" cy="4619625"/>
          </a:xfrm>
        </p:spPr>
        <p:txBody>
          <a:bodyPr/>
          <a:lstStyle/>
          <a:p>
            <a:r>
              <a:rPr lang="it-IT" sz="3600" b="0" i="0" dirty="0">
                <a:solidFill>
                  <a:srgbClr val="242021"/>
                </a:solidFill>
                <a:effectLst/>
              </a:rPr>
              <a:t>Relazione tra occupazione di memoria, dimensioni fisiche e risoluzioni di alcune situazioni tipiche.</a:t>
            </a:r>
            <a:r>
              <a:rPr lang="it-IT" sz="3600" dirty="0"/>
              <a:t> </a:t>
            </a:r>
            <a:br>
              <a:rPr lang="it-IT" dirty="0"/>
            </a:b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BD8194C-C15B-97F4-325D-145063C90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40" y="3645024"/>
            <a:ext cx="8352928" cy="303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37571"/>
      </p:ext>
    </p:extLst>
  </p:cSld>
  <p:clrMapOvr>
    <a:masterClrMapping/>
  </p:clrMapOvr>
  <p:transition>
    <p:dissolve/>
    <p:sndAc>
      <p:stSnd>
        <p:snd r:embed="rId2" name="click.wav"/>
      </p:stSnd>
    </p:sndAc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Risoluzione di una immagine: </a:t>
            </a:r>
            <a:br>
              <a:rPr lang="it-IT" dirty="0"/>
            </a:br>
            <a:r>
              <a:rPr lang="it-IT" dirty="0"/>
              <a:t>PPI e DPI</a:t>
            </a: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20888"/>
            <a:ext cx="8010663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ttangolo 3"/>
          <p:cNvSpPr/>
          <p:nvPr/>
        </p:nvSpPr>
        <p:spPr>
          <a:xfrm>
            <a:off x="467544" y="1916833"/>
            <a:ext cx="8352928" cy="4462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it-IT" dirty="0"/>
              <a:t>a parità di pixel aumentiamo la risoluzione da 72 PPI a 320 PPI</a:t>
            </a:r>
          </a:p>
        </p:txBody>
      </p:sp>
    </p:spTree>
    <p:extLst>
      <p:ext uri="{BB962C8B-B14F-4D97-AF65-F5344CB8AC3E}">
        <p14:creationId xmlns:p14="http://schemas.microsoft.com/office/powerpoint/2010/main" val="4036521619"/>
      </p:ext>
    </p:extLst>
  </p:cSld>
  <p:clrMapOvr>
    <a:masterClrMapping/>
  </p:clrMapOvr>
  <p:transition>
    <p:dissolve/>
    <p:sndAc>
      <p:stSnd>
        <p:snd r:embed="rId2" name="click.wav"/>
      </p:stSnd>
    </p:sndAc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Risoluzione di una immagine: </a:t>
            </a:r>
            <a:br>
              <a:rPr lang="it-IT" dirty="0"/>
            </a:br>
            <a:r>
              <a:rPr lang="it-IT" dirty="0"/>
              <a:t>PPI e DPI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2800" dirty="0"/>
              <a:t>a parità di grandezza, aumentando la risoluzione da 36 PPI a 150 PPI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397" y="2852936"/>
            <a:ext cx="5544616" cy="375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2034121"/>
      </p:ext>
    </p:extLst>
  </p:cSld>
  <p:clrMapOvr>
    <a:masterClrMapping/>
  </p:clrMapOvr>
  <p:transition>
    <p:dissolve/>
    <p:sndAc>
      <p:stSnd>
        <p:snd r:embed="rId2" name="click.wav"/>
      </p:stSnd>
    </p:sndAc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Risoluzione di una immagine: </a:t>
            </a:r>
            <a:br>
              <a:rPr lang="it-IT" dirty="0"/>
            </a:br>
            <a:r>
              <a:rPr lang="it-IT" dirty="0"/>
              <a:t>PPI e DPI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79512" y="1905001"/>
            <a:ext cx="8856984" cy="2244080"/>
          </a:xfrm>
        </p:spPr>
        <p:txBody>
          <a:bodyPr/>
          <a:lstStyle/>
          <a:p>
            <a:r>
              <a:rPr lang="it-IT" sz="2800" b="0" i="0" dirty="0">
                <a:solidFill>
                  <a:srgbClr val="242021"/>
                </a:solidFill>
                <a:effectLst/>
              </a:rPr>
              <a:t>La </a:t>
            </a:r>
            <a:r>
              <a:rPr lang="it-IT" sz="2800" b="1" i="0" dirty="0">
                <a:solidFill>
                  <a:srgbClr val="00898A"/>
                </a:solidFill>
                <a:effectLst/>
              </a:rPr>
              <a:t>risoluzione </a:t>
            </a:r>
            <a:r>
              <a:rPr lang="it-IT" sz="2800" b="0" i="0" dirty="0">
                <a:solidFill>
                  <a:srgbClr val="242021"/>
                </a:solidFill>
                <a:effectLst/>
              </a:rPr>
              <a:t>di un’immagine a video non deve essere confusa con la </a:t>
            </a:r>
            <a:r>
              <a:rPr lang="it-IT" sz="2800" b="1" i="0" dirty="0">
                <a:solidFill>
                  <a:srgbClr val="00898A"/>
                </a:solidFill>
                <a:effectLst/>
              </a:rPr>
              <a:t>risoluzione di stampa</a:t>
            </a:r>
            <a:endParaRPr lang="it-IT" sz="2800" b="0" i="0" dirty="0">
              <a:solidFill>
                <a:srgbClr val="242021"/>
              </a:solidFill>
              <a:effectLst/>
            </a:endParaRPr>
          </a:p>
          <a:p>
            <a:r>
              <a:rPr lang="it-IT" sz="2800" b="0" i="0" dirty="0">
                <a:solidFill>
                  <a:srgbClr val="242021"/>
                </a:solidFill>
                <a:effectLst/>
              </a:rPr>
              <a:t>questo secondo parametro determina il numero di punti di stampa per unità di lunghezza, espresso in </a:t>
            </a:r>
            <a:r>
              <a:rPr lang="it-IT" sz="2800" b="1" i="0" dirty="0">
                <a:solidFill>
                  <a:srgbClr val="00898A"/>
                </a:solidFill>
                <a:effectLst/>
              </a:rPr>
              <a:t>punti per pollice </a:t>
            </a:r>
            <a:r>
              <a:rPr lang="it-IT" sz="2800" b="0" i="0" dirty="0">
                <a:solidFill>
                  <a:srgbClr val="242021"/>
                </a:solidFill>
                <a:effectLst/>
              </a:rPr>
              <a:t>(</a:t>
            </a:r>
            <a:r>
              <a:rPr lang="it-IT" sz="2800" b="1" i="0" dirty="0">
                <a:solidFill>
                  <a:srgbClr val="00898A"/>
                </a:solidFill>
                <a:effectLst/>
              </a:rPr>
              <a:t>DPI</a:t>
            </a:r>
            <a:r>
              <a:rPr lang="it-IT" sz="2800" b="0" i="0" dirty="0">
                <a:solidFill>
                  <a:srgbClr val="242021"/>
                </a:solidFill>
                <a:effectLst/>
              </a:rPr>
              <a:t>)</a:t>
            </a:r>
            <a:br>
              <a:rPr lang="it-IT" sz="1600" dirty="0"/>
            </a:br>
            <a:endParaRPr lang="it-IT" sz="28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F3F0EC9-088E-772A-96AD-9EECB107C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544" y="3789040"/>
            <a:ext cx="3814192" cy="284218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8384093-6349-4E7F-348F-EF555E51E8E1}"/>
              </a:ext>
            </a:extLst>
          </p:cNvPr>
          <p:cNvSpPr txBox="1"/>
          <p:nvPr/>
        </p:nvSpPr>
        <p:spPr>
          <a:xfrm>
            <a:off x="290264" y="4425304"/>
            <a:ext cx="4749280" cy="156966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it-IT" sz="2400" b="0" i="0" dirty="0">
                <a:solidFill>
                  <a:srgbClr val="242021"/>
                </a:solidFill>
                <a:effectLst/>
                <a:latin typeface="+mn-lt"/>
              </a:rPr>
              <a:t>A parità di dimensione stampata, </a:t>
            </a:r>
            <a:r>
              <a:rPr lang="it-IT" sz="2400" b="0" i="0" dirty="0">
                <a:solidFill>
                  <a:srgbClr val="CD171C"/>
                </a:solidFill>
                <a:effectLst/>
                <a:latin typeface="+mn-lt"/>
              </a:rPr>
              <a:t>maggiore è il numero di punti per pollice</a:t>
            </a:r>
            <a:r>
              <a:rPr lang="it-IT" sz="2400" b="0" i="0" dirty="0">
                <a:solidFill>
                  <a:srgbClr val="242021"/>
                </a:solidFill>
                <a:effectLst/>
                <a:latin typeface="+mn-lt"/>
              </a:rPr>
              <a:t>, </a:t>
            </a:r>
            <a:r>
              <a:rPr lang="it-IT" sz="2400" b="0" i="0" dirty="0">
                <a:solidFill>
                  <a:srgbClr val="CD171C"/>
                </a:solidFill>
                <a:effectLst/>
                <a:latin typeface="+mn-lt"/>
              </a:rPr>
              <a:t>più è alta la risoluzione e più è nitida l’immagine</a:t>
            </a:r>
            <a:r>
              <a:rPr lang="it-IT" sz="2400" b="0" i="0" dirty="0">
                <a:solidFill>
                  <a:srgbClr val="242021"/>
                </a:solidFill>
                <a:effectLst/>
                <a:latin typeface="+mn-lt"/>
              </a:rPr>
              <a:t>.</a:t>
            </a:r>
            <a:endParaRPr lang="it-IT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263862"/>
      </p:ext>
    </p:extLst>
  </p:cSld>
  <p:clrMapOvr>
    <a:masterClrMapping/>
  </p:clrMapOvr>
  <p:transition>
    <p:dissolve/>
    <p:sndAc>
      <p:stSnd>
        <p:snd r:embed="rId2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Risoluzione di una immagine: </a:t>
            </a:r>
            <a:br>
              <a:rPr lang="it-IT" dirty="0"/>
            </a:br>
            <a:r>
              <a:rPr lang="it-IT" dirty="0"/>
              <a:t>PPI e DPI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79512" y="1905001"/>
            <a:ext cx="8856984" cy="2244080"/>
          </a:xfrm>
        </p:spPr>
        <p:txBody>
          <a:bodyPr/>
          <a:lstStyle/>
          <a:p>
            <a:r>
              <a:rPr lang="it-IT" dirty="0"/>
              <a:t>La risoluzione dell’immagine da stampare non è di solito superiore a 300 DPI in quanto è legata alla </a:t>
            </a:r>
            <a:r>
              <a:rPr lang="it-IT" dirty="0">
                <a:solidFill>
                  <a:srgbClr val="0000CC"/>
                </a:solidFill>
              </a:rPr>
              <a:t>risoluzione dell’occhio umano</a:t>
            </a:r>
          </a:p>
          <a:p>
            <a:r>
              <a:rPr lang="it-IT" dirty="0"/>
              <a:t>maggiore è la distanza di lettura della stampa,</a:t>
            </a:r>
            <a:br>
              <a:rPr lang="it-IT" dirty="0"/>
            </a:br>
            <a:r>
              <a:rPr lang="it-IT" dirty="0"/>
              <a:t>minore è la risoluzione richiesta all’immagine.</a:t>
            </a:r>
            <a:r>
              <a:rPr lang="it-IT" sz="1600" dirty="0"/>
              <a:t> </a:t>
            </a:r>
            <a:br>
              <a:rPr lang="it-IT" sz="1600" dirty="0"/>
            </a:br>
            <a:br>
              <a:rPr lang="it-IT" sz="1600" dirty="0"/>
            </a:br>
            <a:endParaRPr lang="it-IT" sz="28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CF896BC-7E46-DEE8-11F3-F51A9FAA4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4333875"/>
            <a:ext cx="5753100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73110"/>
      </p:ext>
    </p:extLst>
  </p:cSld>
  <p:clrMapOvr>
    <a:masterClrMapping/>
  </p:clrMapOvr>
  <p:transition>
    <p:dissolve/>
    <p:sndAc>
      <p:stSnd>
        <p:snd r:embed="rId2" name="click.wav"/>
      </p:stSnd>
    </p:sndAc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F0DC13-D532-252D-480F-F1D7C8450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Schermi SD e HD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D2651FC-6F43-EC91-B61F-9730BBFF5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905000"/>
            <a:ext cx="8712968" cy="4619625"/>
          </a:xfrm>
        </p:spPr>
        <p:txBody>
          <a:bodyPr/>
          <a:lstStyle/>
          <a:p>
            <a:r>
              <a:rPr lang="it-IT" sz="2800" b="0" i="0" dirty="0">
                <a:solidFill>
                  <a:srgbClr val="242021"/>
                </a:solidFill>
                <a:effectLst/>
              </a:rPr>
              <a:t>La principale differenza tra gli schermi indicati con </a:t>
            </a:r>
            <a:r>
              <a:rPr lang="it-IT" sz="2800" b="1" i="0" dirty="0">
                <a:solidFill>
                  <a:srgbClr val="00898A"/>
                </a:solidFill>
                <a:effectLst/>
              </a:rPr>
              <a:t>SD </a:t>
            </a:r>
            <a:r>
              <a:rPr lang="it-IT" sz="2800" b="0" i="0" dirty="0">
                <a:solidFill>
                  <a:srgbClr val="242021"/>
                </a:solidFill>
                <a:effectLst/>
              </a:rPr>
              <a:t>e </a:t>
            </a:r>
            <a:r>
              <a:rPr lang="it-IT" sz="2800" b="1" i="0" dirty="0">
                <a:solidFill>
                  <a:srgbClr val="00898A"/>
                </a:solidFill>
                <a:effectLst/>
              </a:rPr>
              <a:t>HD </a:t>
            </a:r>
            <a:r>
              <a:rPr lang="it-IT" sz="2800" b="0" i="0" dirty="0">
                <a:solidFill>
                  <a:srgbClr val="242021"/>
                </a:solidFill>
                <a:effectLst/>
              </a:rPr>
              <a:t>è il rapporto tra le dimensioni</a:t>
            </a:r>
          </a:p>
          <a:p>
            <a:pPr lvl="1"/>
            <a:r>
              <a:rPr lang="it-IT" sz="2800" b="1" i="0" dirty="0">
                <a:solidFill>
                  <a:srgbClr val="00898A"/>
                </a:solidFill>
                <a:effectLst/>
              </a:rPr>
              <a:t>SD</a:t>
            </a:r>
            <a:r>
              <a:rPr lang="it-IT" sz="2800" b="0" i="0" dirty="0">
                <a:solidFill>
                  <a:srgbClr val="242021"/>
                </a:solidFill>
                <a:effectLst/>
              </a:rPr>
              <a:t>, acronimo di </a:t>
            </a:r>
            <a:r>
              <a:rPr lang="it-IT" sz="2800" b="1" i="0" dirty="0">
                <a:solidFill>
                  <a:srgbClr val="00898A"/>
                </a:solidFill>
                <a:effectLst/>
              </a:rPr>
              <a:t>Standard Definition</a:t>
            </a:r>
            <a:r>
              <a:rPr lang="it-IT" sz="2800" b="0" i="0" dirty="0">
                <a:solidFill>
                  <a:srgbClr val="242021"/>
                </a:solidFill>
                <a:effectLst/>
              </a:rPr>
              <a:t>, ha rapporto dimensionale (4:3) </a:t>
            </a:r>
          </a:p>
          <a:p>
            <a:pPr lvl="1"/>
            <a:r>
              <a:rPr lang="it-IT" sz="2800" b="1" i="0" dirty="0">
                <a:solidFill>
                  <a:srgbClr val="00898A"/>
                </a:solidFill>
                <a:effectLst/>
              </a:rPr>
              <a:t>HD</a:t>
            </a:r>
            <a:r>
              <a:rPr lang="it-IT" sz="2800" b="0" i="0" dirty="0">
                <a:solidFill>
                  <a:srgbClr val="242021"/>
                </a:solidFill>
                <a:effectLst/>
              </a:rPr>
              <a:t>, acronimo di </a:t>
            </a:r>
            <a:r>
              <a:rPr lang="it-IT" sz="2800" b="1" i="0" dirty="0">
                <a:solidFill>
                  <a:srgbClr val="00898A"/>
                </a:solidFill>
                <a:effectLst/>
              </a:rPr>
              <a:t>High Definition </a:t>
            </a:r>
            <a:r>
              <a:rPr lang="it-IT" sz="2800" b="0" i="0" dirty="0">
                <a:solidFill>
                  <a:srgbClr val="242021"/>
                </a:solidFill>
                <a:effectLst/>
              </a:rPr>
              <a:t>ha rapporto dimensionale </a:t>
            </a:r>
            <a:r>
              <a:rPr lang="it-IT" sz="2800" b="1" i="0" dirty="0" err="1">
                <a:solidFill>
                  <a:srgbClr val="00898A"/>
                </a:solidFill>
                <a:effectLst/>
              </a:rPr>
              <a:t>widescreen</a:t>
            </a:r>
            <a:r>
              <a:rPr lang="it-IT" sz="2800" b="1" i="0" dirty="0">
                <a:solidFill>
                  <a:srgbClr val="00898A"/>
                </a:solidFill>
                <a:effectLst/>
              </a:rPr>
              <a:t> </a:t>
            </a:r>
            <a:r>
              <a:rPr lang="it-IT" sz="2800" b="0" i="0" dirty="0">
                <a:solidFill>
                  <a:srgbClr val="242021"/>
                </a:solidFill>
                <a:effectLst/>
              </a:rPr>
              <a:t>(16:9)</a:t>
            </a:r>
          </a:p>
          <a:p>
            <a:endParaRPr lang="it-IT" sz="2400" b="0" i="0" dirty="0">
              <a:solidFill>
                <a:srgbClr val="24202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47061845"/>
      </p:ext>
    </p:extLst>
  </p:cSld>
  <p:clrMapOvr>
    <a:masterClrMapping/>
  </p:clrMapOvr>
  <p:transition>
    <p:dissolve/>
    <p:sndAc>
      <p:stSnd>
        <p:snd r:embed="rId2" name="click.wav"/>
      </p:stSnd>
    </p:sndAc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F0DC13-D532-252D-480F-F1D7C8450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Schermi SD e HD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D2651FC-6F43-EC91-B61F-9730BBFF5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905000"/>
            <a:ext cx="8712968" cy="4619625"/>
          </a:xfrm>
        </p:spPr>
        <p:txBody>
          <a:bodyPr/>
          <a:lstStyle/>
          <a:p>
            <a:r>
              <a:rPr lang="it-IT" sz="2800" b="0" i="0" dirty="0">
                <a:solidFill>
                  <a:srgbClr val="242021"/>
                </a:solidFill>
                <a:effectLst/>
              </a:rPr>
              <a:t>le caratteristiche di definizione vengono indicate con una </a:t>
            </a:r>
            <a:r>
              <a:rPr lang="it-IT" sz="2800" b="0" i="0" dirty="0">
                <a:solidFill>
                  <a:srgbClr val="0000CC"/>
                </a:solidFill>
                <a:effectLst/>
              </a:rPr>
              <a:t>sigla</a:t>
            </a:r>
            <a:r>
              <a:rPr lang="it-IT" sz="2800" b="0" i="0" dirty="0">
                <a:solidFill>
                  <a:srgbClr val="242021"/>
                </a:solidFill>
                <a:effectLst/>
              </a:rPr>
              <a:t> composta da un numero e un carattere</a:t>
            </a:r>
          </a:p>
          <a:p>
            <a:r>
              <a:rPr lang="it-IT" sz="2800" b="0" i="0" dirty="0">
                <a:solidFill>
                  <a:srgbClr val="242021"/>
                </a:solidFill>
                <a:effectLst/>
              </a:rPr>
              <a:t>il numero indica sempre la </a:t>
            </a:r>
            <a:r>
              <a:rPr lang="it-IT" sz="2800" b="1" i="0" dirty="0">
                <a:solidFill>
                  <a:srgbClr val="00898A"/>
                </a:solidFill>
                <a:effectLst/>
              </a:rPr>
              <a:t>definizione verticale</a:t>
            </a:r>
            <a:r>
              <a:rPr lang="it-IT" sz="2800" b="0" i="0" dirty="0">
                <a:solidFill>
                  <a:srgbClr val="242021"/>
                </a:solidFill>
                <a:effectLst/>
              </a:rPr>
              <a:t>, cioè il numero di pixel verticali</a:t>
            </a:r>
            <a:r>
              <a:rPr lang="it-IT" sz="2800" dirty="0"/>
              <a:t> </a:t>
            </a:r>
            <a:br>
              <a:rPr lang="it-IT" sz="2800" dirty="0"/>
            </a:br>
            <a:endParaRPr lang="it-IT" sz="28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8B1A658-FB51-45BD-58A0-DC7882476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82" y="4581128"/>
            <a:ext cx="8518835" cy="12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058879"/>
      </p:ext>
    </p:extLst>
  </p:cSld>
  <p:clrMapOvr>
    <a:masterClrMapping/>
  </p:clrMapOvr>
  <p:transition>
    <p:dissolve/>
    <p:sndAc>
      <p:stSnd>
        <p:snd r:embed="rId2" name="click.wav"/>
      </p:stSnd>
    </p:sndAc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F0DC13-D532-252D-480F-F1D7C8450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Schermi SD e HD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D2651FC-6F43-EC91-B61F-9730BBFF5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905000"/>
            <a:ext cx="8712968" cy="4619625"/>
          </a:xfrm>
        </p:spPr>
        <p:txBody>
          <a:bodyPr/>
          <a:lstStyle/>
          <a:p>
            <a:r>
              <a:rPr lang="it-IT" sz="2800" b="0" i="0" dirty="0">
                <a:solidFill>
                  <a:srgbClr val="242021"/>
                </a:solidFill>
                <a:effectLst/>
              </a:rPr>
              <a:t>Vediamo graficamente la comparazione di questi schemi nei quali vengono rapportate </a:t>
            </a:r>
            <a:r>
              <a:rPr lang="it-IT" sz="2800" b="0" i="0" dirty="0">
                <a:solidFill>
                  <a:srgbClr val="0000CC"/>
                </a:solidFill>
                <a:effectLst/>
              </a:rPr>
              <a:t>le dimensioni fisiche </a:t>
            </a:r>
            <a:r>
              <a:rPr lang="it-IT" sz="2800" b="0" i="0" dirty="0">
                <a:solidFill>
                  <a:srgbClr val="242021"/>
                </a:solidFill>
                <a:effectLst/>
              </a:rPr>
              <a:t>che dovrebbero avere gli schermi in base al numero di pixel</a:t>
            </a:r>
            <a:br>
              <a:rPr lang="it-IT" dirty="0"/>
            </a:b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2F919D5-A2C0-A6CE-97F2-5E8AEB877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281" y="3356992"/>
            <a:ext cx="4807919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57667"/>
      </p:ext>
    </p:extLst>
  </p:cSld>
  <p:clrMapOvr>
    <a:masterClrMapping/>
  </p:clrMapOvr>
  <p:transition>
    <p:dissolve/>
    <p:sndAc>
      <p:stSnd>
        <p:snd r:embed="rId2" name="click.wav"/>
      </p:stSnd>
    </p:sndAc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55650" y="333375"/>
            <a:ext cx="7696200" cy="1143000"/>
          </a:xfrm>
        </p:spPr>
        <p:txBody>
          <a:bodyPr/>
          <a:lstStyle/>
          <a:p>
            <a:pPr eaLnBrk="1" hangingPunct="1"/>
            <a:r>
              <a:rPr lang="it-IT" altLang="it-IT"/>
              <a:t>Introduzione</a:t>
            </a:r>
          </a:p>
        </p:txBody>
      </p:sp>
      <p:sp>
        <p:nvSpPr>
          <p:cNvPr id="176131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905000"/>
            <a:ext cx="8568952" cy="4619625"/>
          </a:xfrm>
        </p:spPr>
        <p:txBody>
          <a:bodyPr/>
          <a:lstStyle/>
          <a:p>
            <a:r>
              <a:rPr lang="it-IT" sz="3200" dirty="0"/>
              <a:t>Lettere e numeri non costituiscono gli unici dati utilizzati dagli elaboratori</a:t>
            </a:r>
          </a:p>
          <a:p>
            <a:r>
              <a:rPr lang="it-IT" sz="3200" dirty="0"/>
              <a:t>Sempre più applicazioni utilizzano ed elaborano anche altri tipi di informazione: </a:t>
            </a:r>
          </a:p>
          <a:p>
            <a:pPr lvl="1"/>
            <a:r>
              <a:rPr lang="it-IT" sz="3200" dirty="0">
                <a:solidFill>
                  <a:srgbClr val="000099"/>
                </a:solidFill>
              </a:rPr>
              <a:t>immagini</a:t>
            </a:r>
          </a:p>
          <a:p>
            <a:pPr lvl="1"/>
            <a:r>
              <a:rPr lang="it-IT" sz="3200" dirty="0">
                <a:solidFill>
                  <a:srgbClr val="000099"/>
                </a:solidFill>
              </a:rPr>
              <a:t>suoni </a:t>
            </a:r>
          </a:p>
          <a:p>
            <a:pPr lvl="1"/>
            <a:r>
              <a:rPr lang="it-IT" sz="3200" dirty="0">
                <a:solidFill>
                  <a:srgbClr val="000099"/>
                </a:solidFill>
              </a:rPr>
              <a:t>filmati</a:t>
            </a:r>
            <a:endParaRPr lang="it-IT" altLang="it-IT" sz="3200" b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BC2F727-02D9-771F-845B-3C5D115FE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5746209"/>
            <a:ext cx="8337283" cy="74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895796"/>
      </p:ext>
    </p:extLst>
  </p:cSld>
  <p:clrMapOvr>
    <a:masterClrMapping/>
  </p:clrMapOvr>
  <p:transition>
    <p:dissolve/>
    <p:sndAc>
      <p:stSnd>
        <p:snd r:embed="rId2" name="click.wav"/>
      </p:stSnd>
    </p:sndAc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FF4125-66F5-15E1-9384-6E5192C19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Video interlacciati e progressivi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73C8FF-4EB7-FC19-71C8-26FB6A900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905000"/>
            <a:ext cx="8712968" cy="4619625"/>
          </a:xfrm>
        </p:spPr>
        <p:txBody>
          <a:bodyPr/>
          <a:lstStyle/>
          <a:p>
            <a:r>
              <a:rPr lang="it-IT" sz="2800" b="0" i="0" dirty="0">
                <a:solidFill>
                  <a:srgbClr val="242021"/>
                </a:solidFill>
                <a:effectLst/>
              </a:rPr>
              <a:t>Esistono infatti due tipi di scansione di immagini per la realizzazione dei filmati:</a:t>
            </a:r>
          </a:p>
          <a:p>
            <a:pPr lvl="1"/>
            <a:r>
              <a:rPr lang="it-IT" sz="2800" b="1" i="0" dirty="0">
                <a:solidFill>
                  <a:srgbClr val="242021"/>
                </a:solidFill>
                <a:effectLst/>
              </a:rPr>
              <a:t>1. </a:t>
            </a:r>
            <a:r>
              <a:rPr lang="it-IT" sz="2800" b="0" i="0" dirty="0">
                <a:solidFill>
                  <a:srgbClr val="242021"/>
                </a:solidFill>
                <a:effectLst/>
              </a:rPr>
              <a:t>scansione </a:t>
            </a:r>
            <a:r>
              <a:rPr lang="it-IT" sz="2800" b="1" i="0" dirty="0">
                <a:solidFill>
                  <a:srgbClr val="00898A"/>
                </a:solidFill>
                <a:effectLst/>
              </a:rPr>
              <a:t>interlacciata </a:t>
            </a:r>
            <a:r>
              <a:rPr lang="it-IT" sz="2800" b="0" i="0" dirty="0">
                <a:solidFill>
                  <a:srgbClr val="242021"/>
                </a:solidFill>
                <a:effectLst/>
              </a:rPr>
              <a:t>(</a:t>
            </a:r>
            <a:r>
              <a:rPr lang="it-IT" sz="2800" b="1" i="0" dirty="0">
                <a:solidFill>
                  <a:srgbClr val="00898A"/>
                </a:solidFill>
                <a:effectLst/>
              </a:rPr>
              <a:t>i</a:t>
            </a:r>
            <a:r>
              <a:rPr lang="it-IT" sz="2800" b="0" i="0" dirty="0">
                <a:solidFill>
                  <a:srgbClr val="242021"/>
                </a:solidFill>
                <a:effectLst/>
              </a:rPr>
              <a:t>);</a:t>
            </a:r>
          </a:p>
          <a:p>
            <a:pPr lvl="1"/>
            <a:r>
              <a:rPr lang="it-IT" sz="2800" b="1" i="0" dirty="0">
                <a:solidFill>
                  <a:srgbClr val="242021"/>
                </a:solidFill>
                <a:effectLst/>
              </a:rPr>
              <a:t>2. </a:t>
            </a:r>
            <a:r>
              <a:rPr lang="it-IT" sz="2800" b="0" i="0" dirty="0">
                <a:solidFill>
                  <a:srgbClr val="242021"/>
                </a:solidFill>
                <a:effectLst/>
              </a:rPr>
              <a:t>scansione </a:t>
            </a:r>
            <a:r>
              <a:rPr lang="it-IT" sz="2800" b="1" i="0" dirty="0">
                <a:solidFill>
                  <a:srgbClr val="00898A"/>
                </a:solidFill>
                <a:effectLst/>
              </a:rPr>
              <a:t>progressiva </a:t>
            </a:r>
            <a:r>
              <a:rPr lang="it-IT" sz="2800" b="0" i="0" dirty="0">
                <a:solidFill>
                  <a:srgbClr val="242021"/>
                </a:solidFill>
                <a:effectLst/>
              </a:rPr>
              <a:t>(</a:t>
            </a:r>
            <a:r>
              <a:rPr lang="it-IT" sz="2800" b="1" i="0" dirty="0">
                <a:solidFill>
                  <a:srgbClr val="00898A"/>
                </a:solidFill>
                <a:effectLst/>
              </a:rPr>
              <a:t>p</a:t>
            </a:r>
            <a:r>
              <a:rPr lang="it-IT" sz="2800" b="0" i="0" dirty="0">
                <a:solidFill>
                  <a:srgbClr val="242021"/>
                </a:solidFill>
                <a:effectLst/>
              </a:rPr>
              <a:t>).</a:t>
            </a:r>
          </a:p>
          <a:p>
            <a:r>
              <a:rPr lang="it-IT" sz="2400" b="0" i="0" dirty="0">
                <a:solidFill>
                  <a:srgbClr val="242021"/>
                </a:solidFill>
                <a:effectLst/>
              </a:rPr>
              <a:t>Il carattere “</a:t>
            </a:r>
            <a:r>
              <a:rPr lang="it-IT" sz="2400" b="1" i="0" dirty="0">
                <a:solidFill>
                  <a:srgbClr val="00898A"/>
                </a:solidFill>
                <a:effectLst/>
              </a:rPr>
              <a:t>p</a:t>
            </a:r>
            <a:r>
              <a:rPr lang="it-IT" sz="2400" b="0" i="0" dirty="0">
                <a:solidFill>
                  <a:srgbClr val="242021"/>
                </a:solidFill>
                <a:effectLst/>
              </a:rPr>
              <a:t>” nei formati 480p, 720p e 1080p è l’iniziale di scansione </a:t>
            </a:r>
            <a:r>
              <a:rPr lang="it-IT" sz="2400" b="1" i="0" dirty="0">
                <a:solidFill>
                  <a:srgbClr val="00898A"/>
                </a:solidFill>
                <a:effectLst/>
              </a:rPr>
              <a:t>progressiva </a:t>
            </a:r>
          </a:p>
          <a:p>
            <a:r>
              <a:rPr lang="it-IT" sz="2400" b="0" i="0" dirty="0">
                <a:solidFill>
                  <a:srgbClr val="242021"/>
                </a:solidFill>
                <a:effectLst/>
              </a:rPr>
              <a:t>Il carattere “</a:t>
            </a:r>
            <a:r>
              <a:rPr lang="it-IT" sz="2400" b="1" i="0" dirty="0">
                <a:solidFill>
                  <a:srgbClr val="00898A"/>
                </a:solidFill>
                <a:effectLst/>
              </a:rPr>
              <a:t>i</a:t>
            </a:r>
            <a:r>
              <a:rPr lang="it-IT" sz="2400" b="0" i="0" dirty="0">
                <a:solidFill>
                  <a:srgbClr val="242021"/>
                </a:solidFill>
                <a:effectLst/>
              </a:rPr>
              <a:t>” di 480i, 720i e 1080i indica che si tratta di formati </a:t>
            </a:r>
            <a:r>
              <a:rPr lang="it-IT" sz="2400" b="1" i="0" dirty="0">
                <a:solidFill>
                  <a:srgbClr val="00898A"/>
                </a:solidFill>
                <a:effectLst/>
              </a:rPr>
              <a:t>interlacciati</a:t>
            </a:r>
            <a:r>
              <a:rPr lang="it-IT" sz="2400" b="0" i="0" dirty="0">
                <a:solidFill>
                  <a:srgbClr val="242021"/>
                </a:solidFill>
                <a:effectLst/>
              </a:rPr>
              <a:t>.</a:t>
            </a:r>
          </a:p>
          <a:p>
            <a:r>
              <a:rPr lang="it-IT" sz="2400" b="0" i="0" dirty="0">
                <a:solidFill>
                  <a:srgbClr val="242021"/>
                </a:solidFill>
                <a:effectLst/>
              </a:rPr>
              <a:t>La scansione di immagini video </a:t>
            </a:r>
            <a:r>
              <a:rPr lang="it-IT" sz="2400" b="1" i="0" dirty="0">
                <a:solidFill>
                  <a:srgbClr val="00898A"/>
                </a:solidFill>
                <a:effectLst/>
              </a:rPr>
              <a:t>interlacciata </a:t>
            </a:r>
            <a:r>
              <a:rPr lang="it-IT" sz="2400" b="0" i="0" dirty="0">
                <a:solidFill>
                  <a:srgbClr val="242021"/>
                </a:solidFill>
                <a:effectLst/>
              </a:rPr>
              <a:t>prevede una suddivisione delle linee di scansione in due parti,</a:t>
            </a:r>
            <a:r>
              <a:rPr lang="it-IT" sz="2400" dirty="0"/>
              <a:t> </a:t>
            </a:r>
            <a:br>
              <a:rPr lang="it-IT" sz="2000" dirty="0"/>
            </a:br>
            <a:r>
              <a:rPr lang="it-IT" sz="2000" dirty="0"/>
              <a:t> </a:t>
            </a:r>
            <a:br>
              <a:rPr lang="it-IT" sz="2000" dirty="0"/>
            </a:b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446309680"/>
      </p:ext>
    </p:extLst>
  </p:cSld>
  <p:clrMapOvr>
    <a:masterClrMapping/>
  </p:clrMapOvr>
  <p:transition>
    <p:dissolve/>
    <p:sndAc>
      <p:stSnd>
        <p:snd r:embed="rId2" name="click.wav"/>
      </p:stSnd>
    </p:sndAc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FF4125-66F5-15E1-9384-6E5192C19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Video interlacciati e progressivi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73C8FF-4EB7-FC19-71C8-26FB6A900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905000"/>
            <a:ext cx="8784976" cy="4619625"/>
          </a:xfrm>
        </p:spPr>
        <p:txBody>
          <a:bodyPr/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3643C03-0F28-B6C4-B6DA-E8485B1CD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911963"/>
            <a:ext cx="7864312" cy="79695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68F07C2-7501-876C-D692-029C7E213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3398360"/>
            <a:ext cx="8352928" cy="243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37704"/>
      </p:ext>
    </p:extLst>
  </p:cSld>
  <p:clrMapOvr>
    <a:masterClrMapping/>
  </p:clrMapOvr>
  <p:transition>
    <p:dissolve/>
    <p:sndAc>
      <p:stSnd>
        <p:snd r:embed="rId2" name="click.wav"/>
      </p:stSnd>
    </p:sndAc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FF4125-66F5-15E1-9384-6E5192C19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Video interlacciati e progressivi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73C8FF-4EB7-FC19-71C8-26FB6A900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905000"/>
            <a:ext cx="8784976" cy="4619625"/>
          </a:xfrm>
        </p:spPr>
        <p:txBody>
          <a:bodyPr/>
          <a:lstStyle/>
          <a:p>
            <a:r>
              <a:rPr lang="it-IT" sz="2400" b="0" i="0" dirty="0">
                <a:solidFill>
                  <a:srgbClr val="242021"/>
                </a:solidFill>
                <a:effectLst/>
              </a:rPr>
              <a:t>L’immagine seguente mostra la differenza tra la visione di un singolo fotogramma di una scansione </a:t>
            </a:r>
            <a:r>
              <a:rPr lang="it-IT" sz="2400" b="1" i="0" dirty="0">
                <a:solidFill>
                  <a:srgbClr val="00898A"/>
                </a:solidFill>
                <a:effectLst/>
              </a:rPr>
              <a:t>interlacciata </a:t>
            </a:r>
            <a:r>
              <a:rPr lang="it-IT" sz="2400" b="0" i="0" dirty="0">
                <a:solidFill>
                  <a:srgbClr val="242021"/>
                </a:solidFill>
                <a:effectLst/>
              </a:rPr>
              <a:t>(a sinistra) e una </a:t>
            </a:r>
            <a:r>
              <a:rPr lang="it-IT" sz="2400" b="1" i="0" dirty="0">
                <a:solidFill>
                  <a:srgbClr val="00898A"/>
                </a:solidFill>
                <a:effectLst/>
              </a:rPr>
              <a:t>progressiva </a:t>
            </a:r>
            <a:r>
              <a:rPr lang="it-IT" sz="2400" b="0" i="0" dirty="0">
                <a:solidFill>
                  <a:srgbClr val="242021"/>
                </a:solidFill>
                <a:effectLst/>
              </a:rPr>
              <a:t>(a destra).</a:t>
            </a:r>
            <a:r>
              <a:rPr lang="it-IT" sz="2400" dirty="0"/>
              <a:t> </a:t>
            </a:r>
            <a:br>
              <a:rPr lang="it-IT" sz="2400" dirty="0"/>
            </a:br>
            <a:endParaRPr lang="it-IT" sz="24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9846BAD-5566-DCA9-00DD-C7561CF8F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140968"/>
            <a:ext cx="6593143" cy="305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00025"/>
      </p:ext>
    </p:extLst>
  </p:cSld>
  <p:clrMapOvr>
    <a:masterClrMapping/>
  </p:clrMapOvr>
  <p:transition>
    <p:dissolve/>
    <p:sndAc>
      <p:stSnd>
        <p:snd r:embed="rId2" name="click.wav"/>
      </p:stSnd>
    </p:sndAc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Compressione delle immagini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51520" y="1905000"/>
            <a:ext cx="8568952" cy="4619625"/>
          </a:xfrm>
        </p:spPr>
        <p:txBody>
          <a:bodyPr/>
          <a:lstStyle/>
          <a:p>
            <a:r>
              <a:rPr lang="it-IT" sz="2800" dirty="0"/>
              <a:t>Per ovviare alla grande occupazione di memoria si sono sviluppati formati compressi in grado di ridurre notevolmente il numero di kbyte utilizzati dalle immagini.</a:t>
            </a:r>
          </a:p>
          <a:p>
            <a:r>
              <a:rPr lang="it-IT" sz="2800" dirty="0"/>
              <a:t>Ci sono due metodi fondamentali di </a:t>
            </a:r>
            <a:r>
              <a:rPr lang="it-IT" sz="2800" dirty="0">
                <a:solidFill>
                  <a:srgbClr val="FF0000"/>
                </a:solidFill>
              </a:rPr>
              <a:t>compressione</a:t>
            </a:r>
            <a:r>
              <a:rPr lang="it-IT" sz="2800" dirty="0"/>
              <a:t>:</a:t>
            </a:r>
          </a:p>
          <a:p>
            <a:pPr lvl="1"/>
            <a:r>
              <a:rPr lang="it-IT" sz="2800" dirty="0" err="1">
                <a:solidFill>
                  <a:srgbClr val="FF0000"/>
                </a:solidFill>
              </a:rPr>
              <a:t>lossless</a:t>
            </a:r>
            <a:r>
              <a:rPr lang="it-IT" sz="2800" dirty="0"/>
              <a:t>: senza perdita di informazione;</a:t>
            </a:r>
          </a:p>
          <a:p>
            <a:pPr lvl="1"/>
            <a:r>
              <a:rPr lang="it-IT" sz="2800" dirty="0" err="1">
                <a:solidFill>
                  <a:srgbClr val="FF0000"/>
                </a:solidFill>
              </a:rPr>
              <a:t>lossy</a:t>
            </a:r>
            <a:r>
              <a:rPr lang="it-IT" sz="2800" dirty="0"/>
              <a:t>: con perdita di informazione, ed è il più utilizzato.</a:t>
            </a:r>
          </a:p>
        </p:txBody>
      </p:sp>
    </p:spTree>
    <p:extLst>
      <p:ext uri="{BB962C8B-B14F-4D97-AF65-F5344CB8AC3E}">
        <p14:creationId xmlns:p14="http://schemas.microsoft.com/office/powerpoint/2010/main" val="3540619679"/>
      </p:ext>
    </p:extLst>
  </p:cSld>
  <p:clrMapOvr>
    <a:masterClrMapping/>
  </p:clrMapOvr>
  <p:transition>
    <p:dissolve/>
    <p:sndAc>
      <p:stSnd>
        <p:snd r:embed="rId2" name="click.wav"/>
      </p:stSnd>
    </p:sndAc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Compressione delle immagini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67544" y="1905000"/>
            <a:ext cx="7990656" cy="4619625"/>
          </a:xfrm>
        </p:spPr>
        <p:txBody>
          <a:bodyPr/>
          <a:lstStyle/>
          <a:p>
            <a:r>
              <a:rPr lang="it-IT" sz="2400" dirty="0"/>
              <a:t>Il </a:t>
            </a:r>
            <a:r>
              <a:rPr lang="it-IT" sz="2400" dirty="0">
                <a:solidFill>
                  <a:srgbClr val="00CC99"/>
                </a:solidFill>
              </a:rPr>
              <a:t>primo metodo </a:t>
            </a:r>
            <a:r>
              <a:rPr lang="it-IT" sz="2400" dirty="0"/>
              <a:t>si applica a qualunque tipo di informazione rappresentata in </a:t>
            </a:r>
            <a:r>
              <a:rPr lang="it-IT" sz="2400" dirty="0">
                <a:solidFill>
                  <a:srgbClr val="FF0000"/>
                </a:solidFill>
              </a:rPr>
              <a:t>binario</a:t>
            </a:r>
          </a:p>
          <a:p>
            <a:r>
              <a:rPr lang="it-IT" sz="2400" dirty="0" err="1">
                <a:solidFill>
                  <a:srgbClr val="FF0000"/>
                </a:solidFill>
              </a:rPr>
              <a:t>Lossless</a:t>
            </a:r>
            <a:r>
              <a:rPr lang="it-IT" sz="2400" dirty="0"/>
              <a:t>: senza perdita di informazione</a:t>
            </a:r>
          </a:p>
          <a:p>
            <a:r>
              <a:rPr lang="it-IT" sz="2400" dirty="0"/>
              <a:t>Si basa sul riconoscimento delle sequenze di bit che si ripetono con maggiori e minori frequenze:</a:t>
            </a:r>
          </a:p>
          <a:p>
            <a:pPr lvl="1"/>
            <a:r>
              <a:rPr lang="it-IT" sz="2400" dirty="0"/>
              <a:t>le sequenze più frequenti vengono sostituite con codifiche più corte appositamente codificate, in modo da risparmiare spazio.</a:t>
            </a:r>
          </a:p>
          <a:p>
            <a:pPr lvl="1"/>
            <a:endParaRPr lang="it-IT" sz="1800" dirty="0"/>
          </a:p>
          <a:p>
            <a:r>
              <a:rPr lang="it-IT" sz="2400" dirty="0"/>
              <a:t>E’ utilizzato nei compressori </a:t>
            </a:r>
            <a:r>
              <a:rPr lang="it-IT" sz="2400" dirty="0" err="1">
                <a:solidFill>
                  <a:srgbClr val="FF0000"/>
                </a:solidFill>
              </a:rPr>
              <a:t>WinZIP</a:t>
            </a:r>
            <a:r>
              <a:rPr lang="it-IT" sz="2400" dirty="0"/>
              <a:t>, </a:t>
            </a:r>
            <a:r>
              <a:rPr lang="it-IT" sz="2400" dirty="0" err="1">
                <a:solidFill>
                  <a:srgbClr val="FF0000"/>
                </a:solidFill>
              </a:rPr>
              <a:t>WinRAR</a:t>
            </a:r>
            <a:r>
              <a:rPr lang="it-IT" sz="2400" dirty="0"/>
              <a:t> e nella immagini in formato </a:t>
            </a:r>
            <a:r>
              <a:rPr lang="it-IT" sz="2400" dirty="0">
                <a:solidFill>
                  <a:srgbClr val="FF0000"/>
                </a:solidFill>
              </a:rPr>
              <a:t>GIF</a:t>
            </a:r>
            <a:r>
              <a:rPr lang="it-IT" sz="2400" dirty="0"/>
              <a:t>, </a:t>
            </a:r>
            <a:r>
              <a:rPr lang="it-IT" sz="2400" dirty="0">
                <a:solidFill>
                  <a:srgbClr val="FF0000"/>
                </a:solidFill>
              </a:rPr>
              <a:t>PNG</a:t>
            </a:r>
            <a:r>
              <a:rPr lang="it-IT" sz="2400" dirty="0"/>
              <a:t>  e 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TIFF</a:t>
            </a:r>
            <a:r>
              <a:rPr lang="en-US" sz="2400" dirty="0"/>
              <a:t> 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254360308"/>
      </p:ext>
    </p:extLst>
  </p:cSld>
  <p:clrMapOvr>
    <a:masterClrMapping/>
  </p:clrMapOvr>
  <p:transition>
    <p:dissolve/>
    <p:sndAc>
      <p:stSnd>
        <p:snd r:embed="rId2" name="click.wav"/>
      </p:stSnd>
    </p:sndAc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algoritmo di compressione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solidFill>
                  <a:srgbClr val="FF0000"/>
                </a:solidFill>
              </a:rPr>
              <a:t>RLE(</a:t>
            </a:r>
            <a:r>
              <a:rPr lang="it-IT" dirty="0" err="1">
                <a:solidFill>
                  <a:srgbClr val="FF0000"/>
                </a:solidFill>
              </a:rPr>
              <a:t>Run-Length-Encoding</a:t>
            </a:r>
            <a:r>
              <a:rPr lang="it-IT" dirty="0"/>
              <a:t>)</a:t>
            </a:r>
          </a:p>
          <a:p>
            <a:r>
              <a:rPr lang="it-IT" sz="2800" dirty="0"/>
              <a:t>sostituisce ogni sequenza di byte di valore identico con due soli byte, ovvero il numero di byte ripetuti e il relativo valore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130" y="3788450"/>
            <a:ext cx="6736606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2630984"/>
      </p:ext>
    </p:extLst>
  </p:cSld>
  <p:clrMapOvr>
    <a:masterClrMapping/>
  </p:clrMapOvr>
  <p:transition>
    <p:dissolve/>
    <p:sndAc>
      <p:stSnd>
        <p:snd r:embed="rId2" name="click.wav"/>
      </p:stSnd>
    </p:sndAc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Compressione delle immagini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2400" dirty="0"/>
              <a:t>Il </a:t>
            </a:r>
            <a:r>
              <a:rPr lang="it-IT" sz="2400" dirty="0">
                <a:solidFill>
                  <a:srgbClr val="00CC99"/>
                </a:solidFill>
              </a:rPr>
              <a:t>secondo metodo </a:t>
            </a:r>
            <a:r>
              <a:rPr lang="it-IT" sz="2400" dirty="0"/>
              <a:t>si applica generalmente a dati multimediali</a:t>
            </a:r>
          </a:p>
          <a:p>
            <a:r>
              <a:rPr lang="it-IT" sz="2400" dirty="0" err="1">
                <a:solidFill>
                  <a:srgbClr val="FF0000"/>
                </a:solidFill>
              </a:rPr>
              <a:t>Lossy</a:t>
            </a:r>
            <a:r>
              <a:rPr lang="it-IT" sz="2400" dirty="0"/>
              <a:t>: con perdita di informazione</a:t>
            </a:r>
          </a:p>
          <a:p>
            <a:r>
              <a:rPr lang="it-IT" sz="2400" dirty="0"/>
              <a:t>Sfrutta la caratteristiche della biologia dei sistemi sensoriali umani</a:t>
            </a:r>
          </a:p>
          <a:p>
            <a:r>
              <a:rPr lang="it-IT" sz="2400" dirty="0"/>
              <a:t>In base ai limiti delle capacità percettive dell’uomo è possibile alterare alcune caratteristiche del segnale originario, al fine di ridurre le dimensioni della sua </a:t>
            </a:r>
            <a:r>
              <a:rPr lang="it-IT" sz="2400" dirty="0">
                <a:solidFill>
                  <a:srgbClr val="000099"/>
                </a:solidFill>
              </a:rPr>
              <a:t>rappresentazione binaria</a:t>
            </a:r>
            <a:r>
              <a:rPr lang="it-IT" sz="2400" dirty="0"/>
              <a:t>, mantenendo tuttavia una qualità accettabile. </a:t>
            </a:r>
          </a:p>
        </p:txBody>
      </p:sp>
    </p:spTree>
    <p:extLst>
      <p:ext uri="{BB962C8B-B14F-4D97-AF65-F5344CB8AC3E}">
        <p14:creationId xmlns:p14="http://schemas.microsoft.com/office/powerpoint/2010/main" val="2761561428"/>
      </p:ext>
    </p:extLst>
  </p:cSld>
  <p:clrMapOvr>
    <a:masterClrMapping/>
  </p:clrMapOvr>
  <p:transition>
    <p:dissolve/>
    <p:sndAc>
      <p:stSnd>
        <p:snd r:embed="rId2" name="click.wav"/>
      </p:stSnd>
    </p:sndAc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Compressione delle immagini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2800" dirty="0"/>
              <a:t>la retina ha una maggiore insensibilità alle variazioni di luminosità rispetto a quelle cromatiche</a:t>
            </a:r>
          </a:p>
          <a:p>
            <a:r>
              <a:rPr lang="it-IT" sz="2800" dirty="0"/>
              <a:t>questo permette di trascurare differenze sufficientemente piccole di colore tra pixel vicini riducendo la quantità di sfumature e la dimensione dell’immagine.</a:t>
            </a:r>
          </a:p>
          <a:p>
            <a:r>
              <a:rPr lang="it-IT" sz="2800" dirty="0" err="1"/>
              <a:t>ll</a:t>
            </a:r>
            <a:r>
              <a:rPr lang="it-IT" sz="2800" dirty="0"/>
              <a:t> formato </a:t>
            </a:r>
            <a:r>
              <a:rPr lang="it-IT" sz="2800" dirty="0">
                <a:solidFill>
                  <a:srgbClr val="FF0000"/>
                </a:solidFill>
              </a:rPr>
              <a:t>JPEG</a:t>
            </a:r>
            <a:r>
              <a:rPr lang="it-IT" sz="2800" dirty="0"/>
              <a:t> (</a:t>
            </a:r>
            <a:r>
              <a:rPr lang="it-IT" sz="2800" dirty="0">
                <a:solidFill>
                  <a:srgbClr val="FF0000"/>
                </a:solidFill>
              </a:rPr>
              <a:t>Joint </a:t>
            </a:r>
            <a:r>
              <a:rPr lang="it-IT" sz="2800" dirty="0" err="1">
                <a:solidFill>
                  <a:srgbClr val="FF0000"/>
                </a:solidFill>
              </a:rPr>
              <a:t>Photographic</a:t>
            </a:r>
            <a:r>
              <a:rPr lang="it-IT" sz="2800" dirty="0">
                <a:solidFill>
                  <a:srgbClr val="FF0000"/>
                </a:solidFill>
              </a:rPr>
              <a:t> Expert Group)</a:t>
            </a:r>
            <a:r>
              <a:rPr lang="it-IT" sz="2800" dirty="0"/>
              <a:t> sfrutta questa tecnica</a:t>
            </a:r>
          </a:p>
        </p:txBody>
      </p:sp>
    </p:spTree>
    <p:extLst>
      <p:ext uri="{BB962C8B-B14F-4D97-AF65-F5344CB8AC3E}">
        <p14:creationId xmlns:p14="http://schemas.microsoft.com/office/powerpoint/2010/main" val="2747778160"/>
      </p:ext>
    </p:extLst>
  </p:cSld>
  <p:clrMapOvr>
    <a:masterClrMapping/>
  </p:clrMapOvr>
  <p:transition>
    <p:dissolve/>
    <p:sndAc>
      <p:stSnd>
        <p:snd r:embed="rId2" name="click.wav"/>
      </p:stSnd>
    </p:sndAc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formato JPEG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762000" y="1905000"/>
            <a:ext cx="8076048" cy="4619625"/>
          </a:xfrm>
        </p:spPr>
        <p:txBody>
          <a:bodyPr/>
          <a:lstStyle/>
          <a:p>
            <a:r>
              <a:rPr lang="it-IT" dirty="0">
                <a:solidFill>
                  <a:srgbClr val="FF0000"/>
                </a:solidFill>
              </a:rPr>
              <a:t>Il formato JPEG (Joint </a:t>
            </a:r>
            <a:r>
              <a:rPr lang="it-IT" dirty="0" err="1">
                <a:solidFill>
                  <a:srgbClr val="FF0000"/>
                </a:solidFill>
              </a:rPr>
              <a:t>Photographic</a:t>
            </a:r>
            <a:r>
              <a:rPr lang="it-IT" dirty="0">
                <a:solidFill>
                  <a:srgbClr val="FF0000"/>
                </a:solidFill>
              </a:rPr>
              <a:t> Expert Group</a:t>
            </a:r>
            <a:r>
              <a:rPr lang="it-IT" dirty="0"/>
              <a:t>) sfrutta la tecnica </a:t>
            </a:r>
            <a:r>
              <a:rPr lang="it-IT" dirty="0" err="1">
                <a:solidFill>
                  <a:srgbClr val="FF0000"/>
                </a:solidFill>
              </a:rPr>
              <a:t>lossy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dirty="0"/>
              <a:t> serve per visualizzare immagini con più di 256 colori,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37" y="4149080"/>
            <a:ext cx="8201411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7847578"/>
      </p:ext>
    </p:extLst>
  </p:cSld>
  <p:clrMapOvr>
    <a:masterClrMapping/>
  </p:clrMapOvr>
  <p:transition>
    <p:dissolve/>
    <p:sndAc>
      <p:stSnd>
        <p:snd r:embed="rId2" name="click.wav"/>
      </p:stSnd>
    </p:sndAc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Compressione delle immagini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060848"/>
            <a:ext cx="7704856" cy="3153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9871805"/>
      </p:ext>
    </p:extLst>
  </p:cSld>
  <p:clrMapOvr>
    <a:masterClrMapping/>
  </p:clrMapOvr>
  <p:transition>
    <p:dissolve/>
    <p:sndAc>
      <p:stSnd>
        <p:snd r:embed="rId2" name="click.wav"/>
      </p:stSnd>
    </p:sndAc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55650" y="333375"/>
            <a:ext cx="7696200" cy="1143000"/>
          </a:xfrm>
        </p:spPr>
        <p:txBody>
          <a:bodyPr/>
          <a:lstStyle/>
          <a:p>
            <a:pPr eaLnBrk="1" hangingPunct="1"/>
            <a:r>
              <a:rPr lang="it-IT" altLang="it-IT"/>
              <a:t>Introduzione</a:t>
            </a:r>
          </a:p>
        </p:txBody>
      </p:sp>
      <p:sp>
        <p:nvSpPr>
          <p:cNvPr id="176131" name="Rectangle 3"/>
          <p:cNvSpPr>
            <a:spLocks noGrp="1" noChangeArrowheads="1"/>
          </p:cNvSpPr>
          <p:nvPr>
            <p:ph idx="1"/>
          </p:nvPr>
        </p:nvSpPr>
        <p:spPr>
          <a:xfrm>
            <a:off x="395536" y="1905000"/>
            <a:ext cx="8424936" cy="4619625"/>
          </a:xfrm>
        </p:spPr>
        <p:txBody>
          <a:bodyPr/>
          <a:lstStyle/>
          <a:p>
            <a:r>
              <a:rPr lang="it-IT" sz="2400" dirty="0"/>
              <a:t>A seconda della tecnica che viene utilizzata nella </a:t>
            </a:r>
            <a:r>
              <a:rPr lang="it-IT" sz="2400" dirty="0">
                <a:solidFill>
                  <a:srgbClr val="000099"/>
                </a:solidFill>
              </a:rPr>
              <a:t>conversione in </a:t>
            </a:r>
            <a:r>
              <a:rPr lang="it-IT" sz="2400" dirty="0">
                <a:solidFill>
                  <a:srgbClr val="FF0000"/>
                </a:solidFill>
              </a:rPr>
              <a:t>di\gitale</a:t>
            </a:r>
            <a:r>
              <a:rPr lang="it-IT" sz="2400" dirty="0"/>
              <a:t> otteniamo risultati più o meno “fedeli” all’origine </a:t>
            </a:r>
            <a:r>
              <a:rPr lang="it-IT" sz="2400" dirty="0">
                <a:solidFill>
                  <a:srgbClr val="FF0000"/>
                </a:solidFill>
              </a:rPr>
              <a:t>analogica</a:t>
            </a:r>
            <a:r>
              <a:rPr lang="it-IT" sz="2800" dirty="0"/>
              <a:t>.</a:t>
            </a:r>
            <a:endParaRPr lang="it-IT" altLang="it-IT" sz="2800" b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212976"/>
            <a:ext cx="4132346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tangolo 1"/>
          <p:cNvSpPr/>
          <p:nvPr/>
        </p:nvSpPr>
        <p:spPr>
          <a:xfrm>
            <a:off x="467544" y="5371182"/>
            <a:ext cx="84969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/>
              <a:t>Il primo formato è perfettamente identico all’</a:t>
            </a:r>
            <a:r>
              <a:rPr lang="it-IT" sz="2400" dirty="0">
                <a:solidFill>
                  <a:srgbClr val="000099"/>
                </a:solidFill>
              </a:rPr>
              <a:t>immagine analogica </a:t>
            </a:r>
            <a:r>
              <a:rPr lang="it-IT" sz="2400" dirty="0"/>
              <a:t>mentre nel secondo formato si nota che durante la conversione si sono perse delle informazioni.</a:t>
            </a:r>
          </a:p>
        </p:txBody>
      </p:sp>
    </p:spTree>
    <p:extLst>
      <p:ext uri="{BB962C8B-B14F-4D97-AF65-F5344CB8AC3E}">
        <p14:creationId xmlns:p14="http://schemas.microsoft.com/office/powerpoint/2010/main" val="2073572404"/>
      </p:ext>
    </p:extLst>
  </p:cSld>
  <p:clrMapOvr>
    <a:masterClrMapping/>
  </p:clrMapOvr>
  <p:transition>
    <p:dissolve/>
    <p:sndAc>
      <p:stSnd>
        <p:snd r:embed="rId2" name="click.wav"/>
      </p:stSnd>
    </p:sndAc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Immagine vettoriale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395536" y="1916832"/>
            <a:ext cx="8280920" cy="408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Una particolare rappresentazione delle immagini è quella </a:t>
            </a:r>
            <a:r>
              <a:rPr lang="it-IT" sz="2400" dirty="0">
                <a:solidFill>
                  <a:srgbClr val="FF0000"/>
                </a:solidFill>
              </a:rPr>
              <a:t>vettoriale</a:t>
            </a:r>
            <a:r>
              <a:rPr lang="it-IT" sz="2400" dirty="0"/>
              <a:t> (</a:t>
            </a:r>
            <a:r>
              <a:rPr lang="it-IT" sz="2400" dirty="0" err="1">
                <a:solidFill>
                  <a:srgbClr val="000099"/>
                </a:solidFill>
              </a:rPr>
              <a:t>vector</a:t>
            </a:r>
            <a:r>
              <a:rPr lang="it-IT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Viene utilizzata particolarmente per immagini di tipo geometrico, o per immagini riconducibili a insiemi di forme (punti, linee, rettangoli, cerchi)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E’ caratterizzata dal fatto che non viene memorizzata l’immagine </a:t>
            </a:r>
            <a:r>
              <a:rPr lang="it-IT" sz="2400" dirty="0">
                <a:solidFill>
                  <a:srgbClr val="000099"/>
                </a:solidFill>
              </a:rPr>
              <a:t>ma il procedimento per costruirla</a:t>
            </a:r>
            <a:r>
              <a:rPr lang="it-IT" sz="2400" dirty="0"/>
              <a:t>, conseguendo il doppio vantaggio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dirty="0"/>
              <a:t>di </a:t>
            </a:r>
            <a:r>
              <a:rPr lang="it-IT" sz="2400" dirty="0">
                <a:solidFill>
                  <a:srgbClr val="0000CC"/>
                </a:solidFill>
              </a:rPr>
              <a:t>diminuire </a:t>
            </a:r>
            <a:r>
              <a:rPr lang="it-IT" sz="2400" dirty="0"/>
              <a:t>enormemente </a:t>
            </a:r>
            <a:r>
              <a:rPr lang="it-IT" sz="2400" dirty="0">
                <a:solidFill>
                  <a:srgbClr val="0000CC"/>
                </a:solidFill>
              </a:rPr>
              <a:t>l’occupazione</a:t>
            </a:r>
            <a:r>
              <a:rPr lang="it-IT" sz="2400" dirty="0"/>
              <a:t> di memoria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dirty="0"/>
              <a:t>di ottenere </a:t>
            </a:r>
            <a:r>
              <a:rPr lang="it-IT" sz="2400" dirty="0">
                <a:solidFill>
                  <a:srgbClr val="0000CC"/>
                </a:solidFill>
              </a:rPr>
              <a:t>immagini</a:t>
            </a:r>
            <a:r>
              <a:rPr lang="it-IT" sz="2400" dirty="0"/>
              <a:t> facilmente </a:t>
            </a:r>
            <a:r>
              <a:rPr lang="it-IT" sz="2400" dirty="0">
                <a:solidFill>
                  <a:srgbClr val="0000CC"/>
                </a:solidFill>
              </a:rPr>
              <a:t>ridimensionabili</a:t>
            </a:r>
            <a:r>
              <a:rPr lang="it-IT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9663255"/>
      </p:ext>
    </p:extLst>
  </p:cSld>
  <p:clrMapOvr>
    <a:masterClrMapping/>
  </p:clrMapOvr>
  <p:transition>
    <p:dissolve/>
    <p:sndAc>
      <p:stSnd>
        <p:snd r:embed="rId2" name="click.wav"/>
      </p:stSnd>
    </p:sndAc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Immagini vettoriali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060847"/>
            <a:ext cx="5112568" cy="244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581127"/>
            <a:ext cx="4968552" cy="1943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8933946"/>
      </p:ext>
    </p:extLst>
  </p:cSld>
  <p:clrMapOvr>
    <a:masterClrMapping/>
  </p:clrMapOvr>
  <p:transition>
    <p:dissolve/>
    <p:sndAc>
      <p:stSnd>
        <p:snd r:embed="rId2" name="click.wav"/>
      </p:stSnd>
    </p:sndAc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Immagini vettoriali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Ricordiamo i seguenti formati:</a:t>
            </a:r>
          </a:p>
          <a:p>
            <a:pPr lvl="1"/>
            <a:r>
              <a:rPr lang="it-IT" dirty="0">
                <a:solidFill>
                  <a:srgbClr val="FF0000"/>
                </a:solidFill>
              </a:rPr>
              <a:t>DXF</a:t>
            </a:r>
            <a:r>
              <a:rPr lang="it-IT" dirty="0"/>
              <a:t> (</a:t>
            </a:r>
            <a:r>
              <a:rPr lang="it-IT" i="1" dirty="0" err="1"/>
              <a:t>Drawing</a:t>
            </a:r>
            <a:r>
              <a:rPr lang="it-IT" i="1" dirty="0"/>
              <a:t> Exchange Format</a:t>
            </a:r>
            <a:r>
              <a:rPr lang="it-IT" dirty="0"/>
              <a:t>): strumenti di disegno tecnico;</a:t>
            </a:r>
          </a:p>
          <a:p>
            <a:pPr lvl="1"/>
            <a:r>
              <a:rPr lang="it-IT" dirty="0">
                <a:solidFill>
                  <a:srgbClr val="FF0000"/>
                </a:solidFill>
              </a:rPr>
              <a:t>DWG</a:t>
            </a:r>
            <a:r>
              <a:rPr lang="it-IT" dirty="0"/>
              <a:t>: utilizzato da AutoCAD;</a:t>
            </a:r>
          </a:p>
          <a:p>
            <a:pPr lvl="1"/>
            <a:r>
              <a:rPr lang="it-IT" dirty="0">
                <a:solidFill>
                  <a:srgbClr val="FF0000"/>
                </a:solidFill>
              </a:rPr>
              <a:t>CDR</a:t>
            </a:r>
            <a:r>
              <a:rPr lang="it-IT" dirty="0"/>
              <a:t>: utilizzato da Corel </a:t>
            </a:r>
            <a:r>
              <a:rPr lang="it-IT" dirty="0" err="1"/>
              <a:t>Draw</a:t>
            </a:r>
            <a:r>
              <a:rPr lang="it-IT" dirty="0"/>
              <a:t>;</a:t>
            </a:r>
          </a:p>
          <a:p>
            <a:pPr lvl="1"/>
            <a:r>
              <a:rPr lang="it-IT" dirty="0">
                <a:solidFill>
                  <a:srgbClr val="FF0000"/>
                </a:solidFill>
              </a:rPr>
              <a:t>AI</a:t>
            </a:r>
            <a:r>
              <a:rPr lang="it-IT" dirty="0"/>
              <a:t> (</a:t>
            </a:r>
            <a:r>
              <a:rPr lang="it-IT" i="1" dirty="0"/>
              <a:t>Adobe Illustrator</a:t>
            </a:r>
            <a:r>
              <a:rPr lang="it-IT" dirty="0"/>
              <a:t>);</a:t>
            </a:r>
          </a:p>
          <a:p>
            <a:pPr lvl="1"/>
            <a:r>
              <a:rPr lang="it-IT" dirty="0">
                <a:solidFill>
                  <a:srgbClr val="FF0000"/>
                </a:solidFill>
              </a:rPr>
              <a:t>WMF</a:t>
            </a:r>
            <a:r>
              <a:rPr lang="it-IT" dirty="0"/>
              <a:t> (</a:t>
            </a:r>
            <a:r>
              <a:rPr lang="it-IT" i="1" dirty="0"/>
              <a:t>Windows </a:t>
            </a:r>
            <a:r>
              <a:rPr lang="it-IT" i="1" dirty="0" err="1"/>
              <a:t>MetaFile</a:t>
            </a:r>
            <a:r>
              <a:rPr lang="it-IT" dirty="0"/>
              <a:t>);</a:t>
            </a:r>
          </a:p>
          <a:p>
            <a:pPr lvl="1"/>
            <a:r>
              <a:rPr lang="it-IT" dirty="0">
                <a:solidFill>
                  <a:srgbClr val="FF0000"/>
                </a:solidFill>
              </a:rPr>
              <a:t>SVG</a:t>
            </a:r>
            <a:r>
              <a:rPr lang="it-IT" dirty="0"/>
              <a:t> (</a:t>
            </a:r>
            <a:r>
              <a:rPr lang="it-IT" i="1" dirty="0"/>
              <a:t>Scalable </a:t>
            </a:r>
            <a:r>
              <a:rPr lang="it-IT" i="1" dirty="0" err="1"/>
              <a:t>Vector</a:t>
            </a:r>
            <a:r>
              <a:rPr lang="it-IT" i="1" dirty="0"/>
              <a:t> Graphics</a:t>
            </a:r>
            <a:r>
              <a:rPr lang="it-IT" dirty="0"/>
              <a:t>): nativo in quasi tutti i browser moderni.</a:t>
            </a:r>
          </a:p>
        </p:txBody>
      </p:sp>
    </p:spTree>
    <p:extLst>
      <p:ext uri="{BB962C8B-B14F-4D97-AF65-F5344CB8AC3E}">
        <p14:creationId xmlns:p14="http://schemas.microsoft.com/office/powerpoint/2010/main" val="1591837620"/>
      </p:ext>
    </p:extLst>
  </p:cSld>
  <p:clrMapOvr>
    <a:masterClrMapping/>
  </p:clrMapOvr>
  <p:transition>
    <p:dissolve/>
    <p:sndAc>
      <p:stSnd>
        <p:snd r:embed="rId2" name="click.wav"/>
      </p:stSnd>
    </p:sndAc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Immagini vettoriali</a:t>
            </a:r>
          </a:p>
        </p:txBody>
      </p:sp>
      <p:sp>
        <p:nvSpPr>
          <p:cNvPr id="3" name="Rettangolo 2"/>
          <p:cNvSpPr/>
          <p:nvPr/>
        </p:nvSpPr>
        <p:spPr>
          <a:xfrm>
            <a:off x="395536" y="1988840"/>
            <a:ext cx="8208912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Il processo di visualizzazione di </a:t>
            </a:r>
            <a:r>
              <a:rPr lang="it-IT" dirty="0">
                <a:solidFill>
                  <a:srgbClr val="FF0000"/>
                </a:solidFill>
              </a:rPr>
              <a:t>un’immagine vettoriale </a:t>
            </a:r>
            <a:r>
              <a:rPr lang="it-IT" dirty="0"/>
              <a:t>(cioè la trasformazione da una codifica matematica a una codifica </a:t>
            </a:r>
            <a:r>
              <a:rPr lang="it-IT" dirty="0" err="1"/>
              <a:t>raster</a:t>
            </a:r>
            <a:r>
              <a:rPr lang="it-IT" dirty="0"/>
              <a:t>) è detto </a:t>
            </a:r>
            <a:r>
              <a:rPr lang="it-IT" dirty="0">
                <a:solidFill>
                  <a:srgbClr val="FF0000"/>
                </a:solidFill>
              </a:rPr>
              <a:t>rasterizzazione o </a:t>
            </a:r>
            <a:r>
              <a:rPr lang="it-IT" dirty="0" err="1">
                <a:solidFill>
                  <a:srgbClr val="FF0000"/>
                </a:solidFill>
              </a:rPr>
              <a:t>rendering</a:t>
            </a:r>
            <a:r>
              <a:rPr lang="it-IT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88" y="3152574"/>
            <a:ext cx="4176464" cy="226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ttangolo 3"/>
          <p:cNvSpPr/>
          <p:nvPr/>
        </p:nvSpPr>
        <p:spPr>
          <a:xfrm>
            <a:off x="539552" y="5589240"/>
            <a:ext cx="7200800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differenza tra un’immagine </a:t>
            </a:r>
            <a:r>
              <a:rPr lang="it-IT" dirty="0" err="1">
                <a:solidFill>
                  <a:srgbClr val="FF0000"/>
                </a:solidFill>
              </a:rPr>
              <a:t>raster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/>
              <a:t>e una </a:t>
            </a:r>
            <a:r>
              <a:rPr lang="it-IT" dirty="0">
                <a:solidFill>
                  <a:srgbClr val="FF0000"/>
                </a:solidFill>
              </a:rPr>
              <a:t>vettoriale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5941359"/>
      </p:ext>
    </p:extLst>
  </p:cSld>
  <p:clrMapOvr>
    <a:masterClrMapping/>
  </p:clrMapOvr>
  <p:transition>
    <p:dissolve/>
    <p:sndAc>
      <p:stSnd>
        <p:snd r:embed="rId2" name="click.wav"/>
      </p:stSnd>
    </p:sndAc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Immagini vettoriali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44824"/>
            <a:ext cx="7848872" cy="4352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2791936"/>
      </p:ext>
    </p:extLst>
  </p:cSld>
  <p:clrMapOvr>
    <a:masterClrMapping/>
  </p:clrMapOvr>
  <p:transition>
    <p:dissolve/>
    <p:sndAc>
      <p:stSnd>
        <p:snd r:embed="rId2" name="click.wav"/>
      </p:stSnd>
    </p:sndAc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Esempio riepilogativo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29" y="2060848"/>
            <a:ext cx="8442083" cy="3733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8922139"/>
      </p:ext>
    </p:extLst>
  </p:cSld>
  <p:clrMapOvr>
    <a:masterClrMapping/>
  </p:clrMapOvr>
  <p:transition>
    <p:dissolve/>
    <p:sndAc>
      <p:stSnd>
        <p:snd r:embed="rId2" name="click.wav"/>
      </p:stSnd>
    </p:sndAc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A60A44-1A42-923B-01EE-99883055D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040088-0AD0-F846-A98B-AA097D440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1F8D49C-B371-09A4-7D24-C10EC41FA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93" y="231079"/>
            <a:ext cx="8673214" cy="639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02746"/>
      </p:ext>
    </p:extLst>
  </p:cSld>
  <p:clrMapOvr>
    <a:masterClrMapping/>
  </p:clrMapOvr>
  <p:transition>
    <p:dissolve/>
    <p:sndAc>
      <p:stSnd>
        <p:snd r:embed="rId2" name="click.wav"/>
      </p:stSnd>
    </p:sndAc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D5CC3D-3442-6096-A236-E91219128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0F9EDB2-4A3B-DF3E-9177-6C1389442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5535" y="908720"/>
            <a:ext cx="8599707" cy="4824536"/>
          </a:xfrm>
        </p:spPr>
      </p:pic>
    </p:spTree>
    <p:extLst>
      <p:ext uri="{BB962C8B-B14F-4D97-AF65-F5344CB8AC3E}">
        <p14:creationId xmlns:p14="http://schemas.microsoft.com/office/powerpoint/2010/main" val="2579116068"/>
      </p:ext>
    </p:extLst>
  </p:cSld>
  <p:clrMapOvr>
    <a:masterClrMapping/>
  </p:clrMapOvr>
  <p:transition>
    <p:dissolve/>
    <p:sndAc>
      <p:stSnd>
        <p:snd r:embed="rId2" name="click.wav"/>
      </p:stSnd>
    </p:sndAc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D5CC3D-3442-6096-A236-E91219128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201A45-DC67-6FBA-90A3-4057FA5C7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1201142-39EA-FF01-E65B-220E58FBA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" y="1106143"/>
            <a:ext cx="865435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864188"/>
      </p:ext>
    </p:extLst>
  </p:cSld>
  <p:clrMapOvr>
    <a:masterClrMapping/>
  </p:clrMapOvr>
  <p:transition>
    <p:dissolve/>
    <p:sndAc>
      <p:stSnd>
        <p:snd r:embed="rId2" name="click.wav"/>
      </p:stSnd>
    </p:sndAc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D5CC3D-3442-6096-A236-E91219128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201A45-DC67-6FBA-90A3-4057FA5C7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E736D76-79C3-4B08-48E2-F3FFD2DC4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217797"/>
            <a:ext cx="8568952" cy="442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00668"/>
      </p:ext>
    </p:extLst>
  </p:cSld>
  <p:clrMapOvr>
    <a:masterClrMapping/>
  </p:clrMapOvr>
  <p:transition>
    <p:dissolve/>
    <p:sndAc>
      <p:stSnd>
        <p:snd r:embed="rId2" name="click.wav"/>
      </p:stSnd>
    </p:sndAc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55650" y="333375"/>
            <a:ext cx="7696200" cy="1143000"/>
          </a:xfrm>
        </p:spPr>
        <p:txBody>
          <a:bodyPr/>
          <a:lstStyle/>
          <a:p>
            <a:pPr eaLnBrk="1" hangingPunct="1"/>
            <a:r>
              <a:rPr lang="it-IT" dirty="0"/>
              <a:t>Immagini digitali</a:t>
            </a:r>
            <a:endParaRPr lang="it-IT" altLang="it-IT" dirty="0"/>
          </a:p>
        </p:txBody>
      </p:sp>
      <p:sp>
        <p:nvSpPr>
          <p:cNvPr id="176131" name="Rectangle 3"/>
          <p:cNvSpPr>
            <a:spLocks noGrp="1" noChangeArrowheads="1"/>
          </p:cNvSpPr>
          <p:nvPr>
            <p:ph idx="1"/>
          </p:nvPr>
        </p:nvSpPr>
        <p:spPr>
          <a:xfrm>
            <a:off x="395536" y="1905000"/>
            <a:ext cx="8424936" cy="4619625"/>
          </a:xfrm>
        </p:spPr>
        <p:txBody>
          <a:bodyPr/>
          <a:lstStyle/>
          <a:p>
            <a:r>
              <a:rPr lang="it-IT" sz="2400" dirty="0"/>
              <a:t>Nella rappresentazione digitale di </a:t>
            </a:r>
            <a:r>
              <a:rPr lang="it-IT" sz="2400" dirty="0">
                <a:solidFill>
                  <a:srgbClr val="0000CC"/>
                </a:solidFill>
              </a:rPr>
              <a:t>immagini sia pittoriche che grafiche</a:t>
            </a:r>
            <a:r>
              <a:rPr lang="it-IT" sz="2400" dirty="0"/>
              <a:t> è necessario trasformare l’immagine analogica, cioè un insieme continuo di informazioni di luce e colore in due dimensioni, in un insieme di parti distinte che possono essere codificate separatamente come </a:t>
            </a:r>
            <a:r>
              <a:rPr lang="it-IT" sz="2400" dirty="0">
                <a:solidFill>
                  <a:srgbClr val="FF0000"/>
                </a:solidFill>
              </a:rPr>
              <a:t>numeri </a:t>
            </a:r>
            <a:r>
              <a:rPr lang="it-IT" sz="2400" dirty="0"/>
              <a:t>(</a:t>
            </a:r>
            <a:r>
              <a:rPr lang="it-IT" sz="2400" dirty="0">
                <a:solidFill>
                  <a:srgbClr val="0000CC"/>
                </a:solidFill>
              </a:rPr>
              <a:t>discretizzazione</a:t>
            </a:r>
            <a:r>
              <a:rPr lang="it-IT" sz="2400" dirty="0"/>
              <a:t>):</a:t>
            </a:r>
          </a:p>
          <a:p>
            <a:r>
              <a:rPr lang="it-IT" sz="2800" dirty="0"/>
              <a:t>la prima fase del processo di digitalizzazione si chiama </a:t>
            </a:r>
            <a:r>
              <a:rPr lang="it-IT" sz="2800" dirty="0">
                <a:solidFill>
                  <a:srgbClr val="00B050"/>
                </a:solidFill>
              </a:rPr>
              <a:t>campionamento</a:t>
            </a:r>
            <a:r>
              <a:rPr lang="it-IT" sz="2800" dirty="0"/>
              <a:t>;</a:t>
            </a:r>
          </a:p>
          <a:p>
            <a:r>
              <a:rPr lang="it-IT" sz="2800" dirty="0"/>
              <a:t>successivamente vengono codificati i pixel: questa operazione si chiama </a:t>
            </a:r>
            <a:r>
              <a:rPr lang="it-IT" sz="2800" dirty="0">
                <a:solidFill>
                  <a:srgbClr val="00B050"/>
                </a:solidFill>
              </a:rPr>
              <a:t>quantizzazione.</a:t>
            </a:r>
            <a:endParaRPr lang="it-IT" altLang="it-IT" sz="2800" b="1" dirty="0"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728456"/>
      </p:ext>
    </p:extLst>
  </p:cSld>
  <p:clrMapOvr>
    <a:masterClrMapping/>
  </p:clrMapOvr>
  <p:transition>
    <p:dissolve/>
    <p:sndAc>
      <p:stSnd>
        <p:snd r:embed="rId2" name="click.wav"/>
      </p:stSnd>
    </p:sndAc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it-IT" dirty="0"/>
              <a:t>I formati digitali 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immagini </a:t>
            </a:r>
            <a:r>
              <a:rPr lang="it-IT" dirty="0">
                <a:solidFill>
                  <a:srgbClr val="FF0000"/>
                </a:solidFill>
              </a:rPr>
              <a:t>scalari</a:t>
            </a:r>
            <a:r>
              <a:rPr lang="it-IT" dirty="0"/>
              <a:t> o </a:t>
            </a:r>
            <a:r>
              <a:rPr lang="it-IT" dirty="0" err="1">
                <a:solidFill>
                  <a:srgbClr val="FF0000"/>
                </a:solidFill>
              </a:rPr>
              <a:t>raster</a:t>
            </a:r>
            <a:endParaRPr lang="it-IT" dirty="0">
              <a:solidFill>
                <a:srgbClr val="FF0000"/>
              </a:solidFill>
            </a:endParaRP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immagini </a:t>
            </a:r>
            <a:r>
              <a:rPr lang="it-IT" dirty="0">
                <a:solidFill>
                  <a:srgbClr val="FF0000"/>
                </a:solidFill>
              </a:rPr>
              <a:t>vettoriali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381282"/>
            <a:ext cx="3816424" cy="1706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909967"/>
            <a:ext cx="3512970" cy="1735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1617772"/>
      </p:ext>
    </p:extLst>
  </p:cSld>
  <p:clrMapOvr>
    <a:masterClrMapping/>
  </p:clrMapOvr>
  <p:transition>
    <p:dissolve/>
    <p:sndAc>
      <p:stSnd>
        <p:snd r:embed="rId2" name="click.wav"/>
      </p:stSnd>
    </p:sndAc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55650" y="333375"/>
            <a:ext cx="7696200" cy="1143000"/>
          </a:xfrm>
        </p:spPr>
        <p:txBody>
          <a:bodyPr/>
          <a:lstStyle/>
          <a:p>
            <a:pPr eaLnBrk="1" hangingPunct="1"/>
            <a:r>
              <a:rPr lang="it-IT" dirty="0"/>
              <a:t>Immagini digitali </a:t>
            </a:r>
            <a:r>
              <a:rPr lang="it-IT" dirty="0" err="1"/>
              <a:t>raster</a:t>
            </a:r>
            <a:endParaRPr lang="it-IT" altLang="it-IT" dirty="0"/>
          </a:p>
        </p:txBody>
      </p:sp>
      <p:sp>
        <p:nvSpPr>
          <p:cNvPr id="176131" name="Rectangle 3"/>
          <p:cNvSpPr>
            <a:spLocks noGrp="1" noChangeArrowheads="1"/>
          </p:cNvSpPr>
          <p:nvPr>
            <p:ph idx="1"/>
          </p:nvPr>
        </p:nvSpPr>
        <p:spPr>
          <a:xfrm>
            <a:off x="395536" y="1905000"/>
            <a:ext cx="8424936" cy="4619625"/>
          </a:xfrm>
        </p:spPr>
        <p:txBody>
          <a:bodyPr/>
          <a:lstStyle/>
          <a:p>
            <a:r>
              <a:rPr lang="it-IT" sz="2800" dirty="0">
                <a:solidFill>
                  <a:srgbClr val="00B050"/>
                </a:solidFill>
              </a:rPr>
              <a:t>Campionamento: </a:t>
            </a:r>
            <a:r>
              <a:rPr lang="it-IT" sz="2800" dirty="0"/>
              <a:t>si sovrappone idealmente una griglia fittissima di minuscole celle denominate </a:t>
            </a:r>
            <a:r>
              <a:rPr lang="it-IT" sz="2800" dirty="0">
                <a:solidFill>
                  <a:srgbClr val="FF0000"/>
                </a:solidFill>
              </a:rPr>
              <a:t>pixel</a:t>
            </a:r>
            <a:r>
              <a:rPr lang="it-IT" sz="2800" dirty="0"/>
              <a:t> (</a:t>
            </a:r>
            <a:r>
              <a:rPr lang="it-IT" sz="2800" dirty="0" err="1">
                <a:solidFill>
                  <a:srgbClr val="0000CC"/>
                </a:solidFill>
              </a:rPr>
              <a:t>picture</a:t>
            </a:r>
            <a:r>
              <a:rPr lang="it-IT" sz="2800" dirty="0">
                <a:solidFill>
                  <a:srgbClr val="0000CC"/>
                </a:solidFill>
              </a:rPr>
              <a:t> </a:t>
            </a:r>
            <a:r>
              <a:rPr lang="it-IT" sz="2800" dirty="0" err="1">
                <a:solidFill>
                  <a:srgbClr val="0000CC"/>
                </a:solidFill>
              </a:rPr>
              <a:t>element</a:t>
            </a:r>
            <a:r>
              <a:rPr lang="it-IT" sz="2800" dirty="0"/>
              <a:t>):</a:t>
            </a:r>
            <a:endParaRPr lang="it-IT" sz="2800" dirty="0">
              <a:solidFill>
                <a:srgbClr val="00B05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645024"/>
            <a:ext cx="7574342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6990531"/>
      </p:ext>
    </p:extLst>
  </p:cSld>
  <p:clrMapOvr>
    <a:masterClrMapping/>
  </p:clrMapOvr>
  <p:transition>
    <p:dissolve/>
    <p:sndAc>
      <p:stSnd>
        <p:snd r:embed="rId2" name="click.wav"/>
      </p:stSnd>
    </p:sndAc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55650" y="333375"/>
            <a:ext cx="7696200" cy="1143000"/>
          </a:xfrm>
        </p:spPr>
        <p:txBody>
          <a:bodyPr/>
          <a:lstStyle/>
          <a:p>
            <a:pPr eaLnBrk="1" hangingPunct="1"/>
            <a:r>
              <a:rPr lang="it-IT" dirty="0"/>
              <a:t>Immagini digitali</a:t>
            </a:r>
            <a:endParaRPr lang="it-IT" altLang="it-IT" dirty="0"/>
          </a:p>
        </p:txBody>
      </p:sp>
      <p:sp>
        <p:nvSpPr>
          <p:cNvPr id="176131" name="Rectangle 3"/>
          <p:cNvSpPr>
            <a:spLocks noGrp="1" noChangeArrowheads="1"/>
          </p:cNvSpPr>
          <p:nvPr>
            <p:ph idx="1"/>
          </p:nvPr>
        </p:nvSpPr>
        <p:spPr>
          <a:xfrm>
            <a:off x="395536" y="1905000"/>
            <a:ext cx="8424936" cy="4619625"/>
          </a:xfrm>
        </p:spPr>
        <p:txBody>
          <a:bodyPr/>
          <a:lstStyle/>
          <a:p>
            <a:r>
              <a:rPr lang="it-IT" sz="3200" dirty="0">
                <a:solidFill>
                  <a:srgbClr val="00B050"/>
                </a:solidFill>
              </a:rPr>
              <a:t>quantizzazione:</a:t>
            </a:r>
          </a:p>
          <a:p>
            <a:pPr lvl="1"/>
            <a:r>
              <a:rPr lang="it-IT" sz="3200" dirty="0"/>
              <a:t> vengono codificati i pixel associando a ogni punto un numero; </a:t>
            </a:r>
          </a:p>
          <a:p>
            <a:pPr lvl="1"/>
            <a:r>
              <a:rPr lang="it-IT" sz="3200" dirty="0"/>
              <a:t>tale numero corrisponde, mediante una tabella di corrispondenza (</a:t>
            </a:r>
            <a:r>
              <a:rPr lang="it-IT" sz="3200" dirty="0">
                <a:solidFill>
                  <a:srgbClr val="0000CC"/>
                </a:solidFill>
              </a:rPr>
              <a:t>tavolozza</a:t>
            </a:r>
            <a:r>
              <a:rPr lang="it-IT" sz="3200" dirty="0"/>
              <a:t>), a colori diversi o a sfumature diverse di un particolare colore</a:t>
            </a:r>
            <a:endParaRPr lang="it-IT" sz="3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3854"/>
      </p:ext>
    </p:extLst>
  </p:cSld>
  <p:clrMapOvr>
    <a:masterClrMapping/>
  </p:clrMapOvr>
  <p:transition>
    <p:dissolve/>
    <p:sndAc>
      <p:stSnd>
        <p:snd r:embed="rId2" name="click.wav"/>
      </p:stSnd>
    </p:sndAc>
  </p:transition>
</p:sld>
</file>

<file path=ppt/theme/theme1.xml><?xml version="1.0" encoding="utf-8"?>
<a:theme xmlns:a="http://schemas.openxmlformats.org/drawingml/2006/main" name="slides">
  <a:themeElements>
    <a:clrScheme name="Studio 1">
      <a:dk1>
        <a:srgbClr val="000000"/>
      </a:dk1>
      <a:lt1>
        <a:srgbClr val="FFFFFF"/>
      </a:lt1>
      <a:dk2>
        <a:srgbClr val="336666"/>
      </a:dk2>
      <a:lt2>
        <a:srgbClr val="CCCC99"/>
      </a:lt2>
      <a:accent1>
        <a:srgbClr val="97CDCC"/>
      </a:accent1>
      <a:accent2>
        <a:srgbClr val="D6E0E0"/>
      </a:accent2>
      <a:accent3>
        <a:srgbClr val="FFFFFF"/>
      </a:accent3>
      <a:accent4>
        <a:srgbClr val="000000"/>
      </a:accent4>
      <a:accent5>
        <a:srgbClr val="C9E3E2"/>
      </a:accent5>
      <a:accent6>
        <a:srgbClr val="C2CBCB"/>
      </a:accent6>
      <a:hlink>
        <a:srgbClr val="99CC00"/>
      </a:hlink>
      <a:folHlink>
        <a:srgbClr val="336666"/>
      </a:folHlink>
    </a:clrScheme>
    <a:fontScheme name="Studio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54000" tIns="45720" rIns="5400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0000"/>
          <a:buFont typeface="Wingdings" pitchFamily="2" charset="2"/>
          <a:buNone/>
          <a:tabLst/>
          <a:defRPr kumimoji="0" lang="it-IT" sz="2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54000" tIns="45720" rIns="5400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0000"/>
          <a:buFont typeface="Wingdings" pitchFamily="2" charset="2"/>
          <a:buNone/>
          <a:tabLst/>
          <a:defRPr kumimoji="0" lang="it-IT" sz="2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udio 1">
        <a:dk1>
          <a:srgbClr val="000000"/>
        </a:dk1>
        <a:lt1>
          <a:srgbClr val="FFFFFF"/>
        </a:lt1>
        <a:dk2>
          <a:srgbClr val="336666"/>
        </a:dk2>
        <a:lt2>
          <a:srgbClr val="CCCC99"/>
        </a:lt2>
        <a:accent1>
          <a:srgbClr val="97CDCC"/>
        </a:accent1>
        <a:accent2>
          <a:srgbClr val="D6E0E0"/>
        </a:accent2>
        <a:accent3>
          <a:srgbClr val="FFFFFF"/>
        </a:accent3>
        <a:accent4>
          <a:srgbClr val="000000"/>
        </a:accent4>
        <a:accent5>
          <a:srgbClr val="C9E3E2"/>
        </a:accent5>
        <a:accent6>
          <a:srgbClr val="C2CBCB"/>
        </a:accent6>
        <a:hlink>
          <a:srgbClr val="99CC00"/>
        </a:hlink>
        <a:folHlink>
          <a:srgbClr val="33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io 2">
        <a:dk1>
          <a:srgbClr val="000000"/>
        </a:dk1>
        <a:lt1>
          <a:srgbClr val="FFFFFF"/>
        </a:lt1>
        <a:dk2>
          <a:srgbClr val="3732A0"/>
        </a:dk2>
        <a:lt2>
          <a:srgbClr val="666699"/>
        </a:lt2>
        <a:accent1>
          <a:srgbClr val="CCCCFF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8A8A"/>
        </a:accent6>
        <a:hlink>
          <a:srgbClr val="3366CC"/>
        </a:hlink>
        <a:folHlink>
          <a:srgbClr val="9094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io 3">
        <a:dk1>
          <a:srgbClr val="000000"/>
        </a:dk1>
        <a:lt1>
          <a:srgbClr val="FFFFFF"/>
        </a:lt1>
        <a:dk2>
          <a:srgbClr val="CD0505"/>
        </a:dk2>
        <a:lt2>
          <a:srgbClr val="5F5F5F"/>
        </a:lt2>
        <a:accent1>
          <a:srgbClr val="D2D5DE"/>
        </a:accent1>
        <a:accent2>
          <a:srgbClr val="D55757"/>
        </a:accent2>
        <a:accent3>
          <a:srgbClr val="FFFFFF"/>
        </a:accent3>
        <a:accent4>
          <a:srgbClr val="000000"/>
        </a:accent4>
        <a:accent5>
          <a:srgbClr val="E5E7EC"/>
        </a:accent5>
        <a:accent6>
          <a:srgbClr val="C14E4E"/>
        </a:accent6>
        <a:hlink>
          <a:srgbClr val="F42D1E"/>
        </a:hlink>
        <a:folHlink>
          <a:srgbClr val="7C84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io 4">
        <a:dk1>
          <a:srgbClr val="000000"/>
        </a:dk1>
        <a:lt1>
          <a:srgbClr val="FFFFFF"/>
        </a:lt1>
        <a:dk2>
          <a:srgbClr val="551A07"/>
        </a:dk2>
        <a:lt2>
          <a:srgbClr val="CC3300"/>
        </a:lt2>
        <a:accent1>
          <a:srgbClr val="F4B400"/>
        </a:accent1>
        <a:accent2>
          <a:srgbClr val="993300"/>
        </a:accent2>
        <a:accent3>
          <a:srgbClr val="FFFFFF"/>
        </a:accent3>
        <a:accent4>
          <a:srgbClr val="000000"/>
        </a:accent4>
        <a:accent5>
          <a:srgbClr val="F8D6AA"/>
        </a:accent5>
        <a:accent6>
          <a:srgbClr val="8A2D00"/>
        </a:accent6>
        <a:hlink>
          <a:srgbClr val="FF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io 5">
        <a:dk1>
          <a:srgbClr val="000000"/>
        </a:dk1>
        <a:lt1>
          <a:srgbClr val="FFFFFF"/>
        </a:lt1>
        <a:dk2>
          <a:srgbClr val="FF0000"/>
        </a:dk2>
        <a:lt2>
          <a:srgbClr val="FFCC00"/>
        </a:lt2>
        <a:accent1>
          <a:srgbClr val="66CC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008A00"/>
        </a:accent6>
        <a:hlink>
          <a:srgbClr val="FF3300"/>
        </a:hlink>
        <a:folHlink>
          <a:srgbClr val="6600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io 6">
        <a:dk1>
          <a:srgbClr val="666633"/>
        </a:dk1>
        <a:lt1>
          <a:srgbClr val="FFFFFF"/>
        </a:lt1>
        <a:dk2>
          <a:srgbClr val="000000"/>
        </a:dk2>
        <a:lt2>
          <a:srgbClr val="CC3300"/>
        </a:lt2>
        <a:accent1>
          <a:srgbClr val="808000"/>
        </a:accent1>
        <a:accent2>
          <a:srgbClr val="FF9900"/>
        </a:accent2>
        <a:accent3>
          <a:srgbClr val="AAAAAA"/>
        </a:accent3>
        <a:accent4>
          <a:srgbClr val="DADADA"/>
        </a:accent4>
        <a:accent5>
          <a:srgbClr val="C0C0AA"/>
        </a:accent5>
        <a:accent6>
          <a:srgbClr val="E78A00"/>
        </a:accent6>
        <a:hlink>
          <a:srgbClr val="CC6600"/>
        </a:hlink>
        <a:folHlink>
          <a:srgbClr val="434B1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io 7">
        <a:dk1>
          <a:srgbClr val="766997"/>
        </a:dk1>
        <a:lt1>
          <a:srgbClr val="FFFFFF"/>
        </a:lt1>
        <a:dk2>
          <a:srgbClr val="530901"/>
        </a:dk2>
        <a:lt2>
          <a:srgbClr val="FFFFFF"/>
        </a:lt2>
        <a:accent1>
          <a:srgbClr val="FF3300"/>
        </a:accent1>
        <a:accent2>
          <a:srgbClr val="CC6600"/>
        </a:accent2>
        <a:accent3>
          <a:srgbClr val="B3AAAA"/>
        </a:accent3>
        <a:accent4>
          <a:srgbClr val="DADADA"/>
        </a:accent4>
        <a:accent5>
          <a:srgbClr val="FFADAA"/>
        </a:accent5>
        <a:accent6>
          <a:srgbClr val="B95C00"/>
        </a:accent6>
        <a:hlink>
          <a:srgbClr val="FF9900"/>
        </a:hlink>
        <a:folHlink>
          <a:srgbClr val="99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io 8">
        <a:dk1>
          <a:srgbClr val="666699"/>
        </a:dk1>
        <a:lt1>
          <a:srgbClr val="FFFFFF"/>
        </a:lt1>
        <a:dk2>
          <a:srgbClr val="4C004C"/>
        </a:dk2>
        <a:lt2>
          <a:srgbClr val="FFFFFF"/>
        </a:lt2>
        <a:accent1>
          <a:srgbClr val="0099CC"/>
        </a:accent1>
        <a:accent2>
          <a:srgbClr val="993366"/>
        </a:accent2>
        <a:accent3>
          <a:srgbClr val="B2AAB2"/>
        </a:accent3>
        <a:accent4>
          <a:srgbClr val="DADADA"/>
        </a:accent4>
        <a:accent5>
          <a:srgbClr val="AACAE2"/>
        </a:accent5>
        <a:accent6>
          <a:srgbClr val="8A2D5C"/>
        </a:accent6>
        <a:hlink>
          <a:srgbClr val="99CC00"/>
        </a:hlink>
        <a:folHlink>
          <a:srgbClr val="00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io 9">
        <a:dk1>
          <a:srgbClr val="565682"/>
        </a:dk1>
        <a:lt1>
          <a:srgbClr val="FFFFFF"/>
        </a:lt1>
        <a:dk2>
          <a:srgbClr val="1E1551"/>
        </a:dk2>
        <a:lt2>
          <a:srgbClr val="CCFFFF"/>
        </a:lt2>
        <a:accent1>
          <a:srgbClr val="33CCCC"/>
        </a:accent1>
        <a:accent2>
          <a:srgbClr val="009999"/>
        </a:accent2>
        <a:accent3>
          <a:srgbClr val="ABAAB3"/>
        </a:accent3>
        <a:accent4>
          <a:srgbClr val="DADADA"/>
        </a:accent4>
        <a:accent5>
          <a:srgbClr val="ADE2E2"/>
        </a:accent5>
        <a:accent6>
          <a:srgbClr val="008A8A"/>
        </a:accent6>
        <a:hlink>
          <a:srgbClr val="FF9900"/>
        </a:hlink>
        <a:folHlink>
          <a:srgbClr val="00598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io 10">
        <a:dk1>
          <a:srgbClr val="CCCC99"/>
        </a:dk1>
        <a:lt1>
          <a:srgbClr val="FFFFFF"/>
        </a:lt1>
        <a:dk2>
          <a:srgbClr val="2E5D5C"/>
        </a:dk2>
        <a:lt2>
          <a:srgbClr val="FFFFFF"/>
        </a:lt2>
        <a:accent1>
          <a:srgbClr val="0099CC"/>
        </a:accent1>
        <a:accent2>
          <a:srgbClr val="D6E0E0"/>
        </a:accent2>
        <a:accent3>
          <a:srgbClr val="ADB6B5"/>
        </a:accent3>
        <a:accent4>
          <a:srgbClr val="DADADA"/>
        </a:accent4>
        <a:accent5>
          <a:srgbClr val="AACAE2"/>
        </a:accent5>
        <a:accent6>
          <a:srgbClr val="C2CBCB"/>
        </a:accent6>
        <a:hlink>
          <a:srgbClr val="CCCC99"/>
        </a:hlink>
        <a:folHlink>
          <a:srgbClr val="428A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slides</Template>
  <TotalTime>1077</TotalTime>
  <Words>2145</Words>
  <Application>Microsoft Office PowerPoint</Application>
  <PresentationFormat>Presentazione su schermo (4:3)</PresentationFormat>
  <Paragraphs>203</Paragraphs>
  <Slides>59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59</vt:i4>
      </vt:variant>
    </vt:vector>
  </HeadingPairs>
  <TitlesOfParts>
    <vt:vector size="65" baseType="lpstr">
      <vt:lpstr>AlrightSans-Regular</vt:lpstr>
      <vt:lpstr>Arial</vt:lpstr>
      <vt:lpstr>Times New Roman</vt:lpstr>
      <vt:lpstr>Wingdings</vt:lpstr>
      <vt:lpstr>Arial Black</vt:lpstr>
      <vt:lpstr>slides</vt:lpstr>
      <vt:lpstr>Unità di apprendimento 1</vt:lpstr>
      <vt:lpstr>Unità di apprendimento 1 Lezione 6</vt:lpstr>
      <vt:lpstr>In questa lezione impareremo:</vt:lpstr>
      <vt:lpstr>Introduzione</vt:lpstr>
      <vt:lpstr>Introduzione</vt:lpstr>
      <vt:lpstr>Immagini digitali</vt:lpstr>
      <vt:lpstr>I formati digitali </vt:lpstr>
      <vt:lpstr>Immagini digitali raster</vt:lpstr>
      <vt:lpstr>Immagini digitali</vt:lpstr>
      <vt:lpstr>Immagini digitali: bianco e nero</vt:lpstr>
      <vt:lpstr>Immagini digitali: bianco e nero</vt:lpstr>
      <vt:lpstr>Immagini digitali: bianco e nero</vt:lpstr>
      <vt:lpstr>Immagini digitali: bianco e nero</vt:lpstr>
      <vt:lpstr>Immagini digitali: livelli di grigio</vt:lpstr>
      <vt:lpstr>Immagini digitali: livelli di grigio</vt:lpstr>
      <vt:lpstr>Immagini digitali: livelli di grigio</vt:lpstr>
      <vt:lpstr>Immagini digitali: immagini a colori</vt:lpstr>
      <vt:lpstr>Immagini digitali: Immagini a colori</vt:lpstr>
      <vt:lpstr>Immagini digitali: Immagini a colori</vt:lpstr>
      <vt:lpstr>Immagini digitali: Immagini a colori</vt:lpstr>
      <vt:lpstr>Immagini digitali: Immagini a colori</vt:lpstr>
      <vt:lpstr>Immagini digitali: Immagini a colori</vt:lpstr>
      <vt:lpstr>Immagini digitali: immagini a colori</vt:lpstr>
      <vt:lpstr>Profondità di colore</vt:lpstr>
      <vt:lpstr>Risoluzione di una immagine:  PPI e DPI</vt:lpstr>
      <vt:lpstr>Risoluzione di una immagine:  PPI e DPI</vt:lpstr>
      <vt:lpstr>Peso di un’immagine</vt:lpstr>
      <vt:lpstr>Peso di un’immagine</vt:lpstr>
      <vt:lpstr>Risoluzione grafica</vt:lpstr>
      <vt:lpstr>Risoluzione grafica</vt:lpstr>
      <vt:lpstr>Zoom di immagine con PPI differenti</vt:lpstr>
      <vt:lpstr>Risoluzione e dimensione</vt:lpstr>
      <vt:lpstr>Risoluzione di una immagine:  PPI e DPI</vt:lpstr>
      <vt:lpstr>Risoluzione di una immagine:  PPI e DPI</vt:lpstr>
      <vt:lpstr>Risoluzione di una immagine:  PPI e DPI</vt:lpstr>
      <vt:lpstr>Risoluzione di una immagine:  PPI e DPI</vt:lpstr>
      <vt:lpstr>Schermi SD e HD</vt:lpstr>
      <vt:lpstr>Schermi SD e HD</vt:lpstr>
      <vt:lpstr>Schermi SD e HD</vt:lpstr>
      <vt:lpstr>Video interlacciati e progressivi</vt:lpstr>
      <vt:lpstr>Video interlacciati e progressivi</vt:lpstr>
      <vt:lpstr>Video interlacciati e progressivi</vt:lpstr>
      <vt:lpstr>Compressione delle immagini</vt:lpstr>
      <vt:lpstr>Compressione delle immagini</vt:lpstr>
      <vt:lpstr>Un algoritmo di compressione</vt:lpstr>
      <vt:lpstr>Compressione delle immagini</vt:lpstr>
      <vt:lpstr>Compressione delle immagini</vt:lpstr>
      <vt:lpstr>Il formato JPEG</vt:lpstr>
      <vt:lpstr>Compressione delle immagini</vt:lpstr>
      <vt:lpstr>Immagine vettoriale</vt:lpstr>
      <vt:lpstr>Immagini vettoriali</vt:lpstr>
      <vt:lpstr>Immagini vettoriali</vt:lpstr>
      <vt:lpstr>Immagini vettoriali</vt:lpstr>
      <vt:lpstr>Immagini vettoriali</vt:lpstr>
      <vt:lpstr>Esempio riepilogativo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MODULO1</dc:title>
  <dc:creator>.</dc:creator>
  <cp:lastModifiedBy>Gloria Camagni</cp:lastModifiedBy>
  <cp:revision>338</cp:revision>
  <dcterms:created xsi:type="dcterms:W3CDTF">2007-11-01T08:11:31Z</dcterms:created>
  <dcterms:modified xsi:type="dcterms:W3CDTF">2022-12-26T13:40:55Z</dcterms:modified>
</cp:coreProperties>
</file>